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diagrams/drawing3.xml" ContentType="application/vnd.ms-office.drawingml.diagramDrawing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layout6.xml" ContentType="application/vnd.openxmlformats-officedocument.drawingml.diagramLayout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7.xml" ContentType="application/vnd.openxmlformats-officedocument.drawingml.diagramData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xls" ContentType="application/vnd.ms-exce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diagrams/layout7.xml" ContentType="application/vnd.openxmlformats-officedocument.drawingml.diagramLayout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45"/>
  </p:notesMasterIdLst>
  <p:sldIdLst>
    <p:sldId id="257" r:id="rId2"/>
    <p:sldId id="437" r:id="rId3"/>
    <p:sldId id="438" r:id="rId4"/>
    <p:sldId id="434" r:id="rId5"/>
    <p:sldId id="435" r:id="rId6"/>
    <p:sldId id="433" r:id="rId7"/>
    <p:sldId id="347" r:id="rId8"/>
    <p:sldId id="267" r:id="rId9"/>
    <p:sldId id="269" r:id="rId10"/>
    <p:sldId id="348" r:id="rId11"/>
    <p:sldId id="428" r:id="rId12"/>
    <p:sldId id="439" r:id="rId13"/>
    <p:sldId id="277" r:id="rId14"/>
    <p:sldId id="279" r:id="rId15"/>
    <p:sldId id="281" r:id="rId16"/>
    <p:sldId id="283" r:id="rId17"/>
    <p:sldId id="285" r:id="rId18"/>
    <p:sldId id="374" r:id="rId19"/>
    <p:sldId id="386" r:id="rId20"/>
    <p:sldId id="441" r:id="rId21"/>
    <p:sldId id="442" r:id="rId22"/>
    <p:sldId id="443" r:id="rId23"/>
    <p:sldId id="287" r:id="rId24"/>
    <p:sldId id="289" r:id="rId25"/>
    <p:sldId id="291" r:id="rId26"/>
    <p:sldId id="354" r:id="rId27"/>
    <p:sldId id="355" r:id="rId28"/>
    <p:sldId id="356" r:id="rId29"/>
    <p:sldId id="357" r:id="rId30"/>
    <p:sldId id="358" r:id="rId31"/>
    <p:sldId id="444" r:id="rId32"/>
    <p:sldId id="297" r:id="rId33"/>
    <p:sldId id="360" r:id="rId34"/>
    <p:sldId id="364" r:id="rId35"/>
    <p:sldId id="361" r:id="rId36"/>
    <p:sldId id="365" r:id="rId37"/>
    <p:sldId id="372" r:id="rId38"/>
    <p:sldId id="371" r:id="rId39"/>
    <p:sldId id="445" r:id="rId40"/>
    <p:sldId id="408" r:id="rId41"/>
    <p:sldId id="436" r:id="rId42"/>
    <p:sldId id="412" r:id="rId43"/>
    <p:sldId id="446" r:id="rId44"/>
  </p:sldIdLst>
  <p:sldSz cx="9144000" cy="6858000" type="screen4x3"/>
  <p:notesSz cx="7077075" cy="9383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6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BFFCDA-2527-48C0-996A-359E8BE2045D}" type="doc">
      <dgm:prSet loTypeId="urn:microsoft.com/office/officeart/2005/8/layout/default#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B22187-F4CF-43F6-9586-01E9ADB7CCC5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1600" dirty="0" smtClean="0"/>
            <a:t>World Class Manufacturing Facilities -Approved by USFDA, UKMHRA  Aus TGA and Brazilian ANVISA</a:t>
          </a:r>
          <a:endParaRPr lang="en-US" sz="1600" dirty="0"/>
        </a:p>
      </dgm:t>
    </dgm:pt>
    <dgm:pt modelId="{AB94D765-BB72-46D4-8984-FB6CB47BCC61}" type="parTrans" cxnId="{802B89D5-10BC-4413-A336-A0158DC06B0A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8F42FAF3-12F7-481F-A66E-B9EFFA25EAA5}" type="sibTrans" cxnId="{802B89D5-10BC-4413-A336-A0158DC06B0A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891778C2-DCA9-4C72-B957-AE16C9F48D29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1600" dirty="0" smtClean="0"/>
            <a:t>CRAMS Services Utilizing Low Cost Manufacturing Base  to Market Leaders of </a:t>
          </a:r>
          <a:r>
            <a:rPr lang="en-US" sz="1600" dirty="0" err="1" smtClean="0"/>
            <a:t>Pharma</a:t>
          </a:r>
          <a:r>
            <a:rPr lang="en-US" sz="1600" dirty="0" smtClean="0"/>
            <a:t> Industry</a:t>
          </a:r>
          <a:endParaRPr lang="en-US" sz="1600" dirty="0"/>
        </a:p>
      </dgm:t>
    </dgm:pt>
    <dgm:pt modelId="{D37FD30F-EAA5-4EF6-AECB-0EE7BBED7465}" type="parTrans" cxnId="{FE865988-2947-43F9-8AD5-5149F179C95E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42C602D8-5A90-4BEE-9F44-C15E011EADD8}" type="sibTrans" cxnId="{FE865988-2947-43F9-8AD5-5149F179C95E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4CE5789A-92BD-4A7C-81DC-F868ABC856D2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1600" dirty="0" smtClean="0"/>
            <a:t>Own Front Ends into UK/Europe and Australia</a:t>
          </a:r>
          <a:endParaRPr lang="en-US" sz="1600" dirty="0"/>
        </a:p>
      </dgm:t>
    </dgm:pt>
    <dgm:pt modelId="{33E2D58F-2332-4B19-BC72-2B848A0E4FA2}" type="parTrans" cxnId="{30546559-D27C-487E-96F5-D6B2EFFDE87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070F9077-C6EA-4010-8C90-B70B7BB97564}" type="sibTrans" cxnId="{30546559-D27C-487E-96F5-D6B2EFFDE87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297B0E0D-4362-4EEB-8C05-816A5DD09C89}">
      <dgm:prSet phldrT="[Text]" custT="1"/>
      <dgm:spPr/>
      <dgm:t>
        <a:bodyPr/>
        <a:lstStyle/>
        <a:p>
          <a:pPr algn="l">
            <a:lnSpc>
              <a:spcPct val="100000"/>
            </a:lnSpc>
            <a:spcAft>
              <a:spcPts val="600"/>
            </a:spcAft>
          </a:pPr>
          <a:r>
            <a:rPr lang="en-US" sz="1600" dirty="0" smtClean="0"/>
            <a:t>* Filed </a:t>
          </a:r>
          <a:r>
            <a:rPr lang="en-US" sz="1600" b="1" dirty="0" smtClean="0"/>
            <a:t>27 ANDAs</a:t>
          </a:r>
          <a:r>
            <a:rPr lang="en-US" sz="1600" dirty="0" smtClean="0"/>
            <a:t> </a:t>
          </a:r>
        </a:p>
        <a:p>
          <a:pPr algn="l">
            <a:lnSpc>
              <a:spcPct val="100000"/>
            </a:lnSpc>
            <a:spcAft>
              <a:spcPts val="600"/>
            </a:spcAft>
          </a:pPr>
          <a:r>
            <a:rPr lang="en-US" sz="1600" dirty="0" smtClean="0"/>
            <a:t>* </a:t>
          </a:r>
          <a:r>
            <a:rPr lang="en-US" sz="1600" b="1" dirty="0" smtClean="0"/>
            <a:t>150 Approved Dossiers</a:t>
          </a:r>
          <a:r>
            <a:rPr lang="en-US" sz="1600" dirty="0" smtClean="0"/>
            <a:t> for Europe, Australia &amp; Canada</a:t>
          </a:r>
        </a:p>
      </dgm:t>
    </dgm:pt>
    <dgm:pt modelId="{27720E3E-1B75-43BD-925A-7F2FDF17A84E}" type="parTrans" cxnId="{E67FFC7B-5988-4B98-9A64-09CC71B8062C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82B21CB8-1DB0-49D7-9840-850C28FBD33E}" type="sibTrans" cxnId="{E67FFC7B-5988-4B98-9A64-09CC71B8062C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DEADF849-5F06-4C72-ADE5-117BDE86B0A7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1600" dirty="0" smtClean="0"/>
            <a:t>Rapidly Expanding Business Operations in the US, UK, ANZ, Europe and Canada</a:t>
          </a:r>
          <a:endParaRPr lang="en-US" sz="1600" dirty="0"/>
        </a:p>
      </dgm:t>
    </dgm:pt>
    <dgm:pt modelId="{EAB38D94-29CC-4F68-AECE-8988234C200D}" type="parTrans" cxnId="{EBA2C187-23D1-49D9-8A23-69D3687EC5FF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7488C588-F1D3-48E5-B644-D05A69DC4EFF}" type="sibTrans" cxnId="{EBA2C187-23D1-49D9-8A23-69D3687EC5FF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22B0CE5-40FB-442C-9169-79BAEDF69733}">
      <dgm:prSet custT="1"/>
      <dgm:spPr/>
      <dgm:t>
        <a:bodyPr/>
        <a:lstStyle/>
        <a:p>
          <a:r>
            <a:rPr lang="en-US" sz="1600" dirty="0" smtClean="0"/>
            <a:t>More than </a:t>
          </a:r>
          <a:r>
            <a:rPr lang="en-US" sz="1600" b="1" dirty="0" smtClean="0"/>
            <a:t>500 Approved Dossiers</a:t>
          </a:r>
          <a:r>
            <a:rPr lang="en-US" sz="1600" dirty="0" smtClean="0"/>
            <a:t> for South East Asia, Russia, Ukraine, Middle East &amp; West Africa</a:t>
          </a:r>
          <a:endParaRPr lang="en-US" sz="1600" dirty="0"/>
        </a:p>
      </dgm:t>
    </dgm:pt>
    <dgm:pt modelId="{39369DBF-1B21-49F9-BABB-B2F2BCE5EB1B}" type="parTrans" cxnId="{5586B549-E6FC-4D7D-8F01-5AC712CFC655}">
      <dgm:prSet/>
      <dgm:spPr/>
      <dgm:t>
        <a:bodyPr/>
        <a:lstStyle/>
        <a:p>
          <a:endParaRPr lang="en-US"/>
        </a:p>
      </dgm:t>
    </dgm:pt>
    <dgm:pt modelId="{B4CED8D3-649F-4BA2-84D8-DF226DC749EF}" type="sibTrans" cxnId="{5586B549-E6FC-4D7D-8F01-5AC712CFC655}">
      <dgm:prSet/>
      <dgm:spPr/>
      <dgm:t>
        <a:bodyPr/>
        <a:lstStyle/>
        <a:p>
          <a:endParaRPr lang="en-US"/>
        </a:p>
      </dgm:t>
    </dgm:pt>
    <dgm:pt modelId="{5D73F56B-E86A-41CA-BFAB-6F01B2576484}" type="pres">
      <dgm:prSet presAssocID="{BBBFFCDA-2527-48C0-996A-359E8BE2045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FF4595-2718-4FCC-BAC7-E6413B979597}" type="pres">
      <dgm:prSet presAssocID="{FBB22187-F4CF-43F6-9586-01E9ADB7CCC5}" presName="node" presStyleLbl="node1" presStyleIdx="0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7C45E7F-5FF9-4EDC-AEB9-D95B68BC6418}" type="pres">
      <dgm:prSet presAssocID="{8F42FAF3-12F7-481F-A66E-B9EFFA25EAA5}" presName="sibTrans" presStyleCnt="0"/>
      <dgm:spPr/>
      <dgm:t>
        <a:bodyPr/>
        <a:lstStyle/>
        <a:p>
          <a:endParaRPr lang="en-US"/>
        </a:p>
      </dgm:t>
    </dgm:pt>
    <dgm:pt modelId="{C0137FDD-6B9D-476F-B12A-ECD5065CD3DB}" type="pres">
      <dgm:prSet presAssocID="{891778C2-DCA9-4C72-B957-AE16C9F48D29}" presName="node" presStyleLbl="node1" presStyleIdx="1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15BAA4F-6606-4813-B9AC-8E8FAE9B7107}" type="pres">
      <dgm:prSet presAssocID="{42C602D8-5A90-4BEE-9F44-C15E011EADD8}" presName="sibTrans" presStyleCnt="0"/>
      <dgm:spPr/>
      <dgm:t>
        <a:bodyPr/>
        <a:lstStyle/>
        <a:p>
          <a:endParaRPr lang="en-US"/>
        </a:p>
      </dgm:t>
    </dgm:pt>
    <dgm:pt modelId="{955F90E2-BBF8-4BDB-A9CE-8AD6559C9B16}" type="pres">
      <dgm:prSet presAssocID="{4CE5789A-92BD-4A7C-81DC-F868ABC856D2}" presName="node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2246BBF-7EC6-4173-B3E2-45962A4C152D}" type="pres">
      <dgm:prSet presAssocID="{070F9077-C6EA-4010-8C90-B70B7BB97564}" presName="sibTrans" presStyleCnt="0"/>
      <dgm:spPr/>
      <dgm:t>
        <a:bodyPr/>
        <a:lstStyle/>
        <a:p>
          <a:endParaRPr lang="en-US"/>
        </a:p>
      </dgm:t>
    </dgm:pt>
    <dgm:pt modelId="{A4F894F5-4574-438B-B388-61F5A8B62EB5}" type="pres">
      <dgm:prSet presAssocID="{297B0E0D-4362-4EEB-8C05-816A5DD09C89}" presName="node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FA9D006-E1F2-4AC6-916F-6872EDB95E0A}" type="pres">
      <dgm:prSet presAssocID="{82B21CB8-1DB0-49D7-9840-850C28FBD33E}" presName="sibTrans" presStyleCnt="0"/>
      <dgm:spPr/>
      <dgm:t>
        <a:bodyPr/>
        <a:lstStyle/>
        <a:p>
          <a:endParaRPr lang="en-US"/>
        </a:p>
      </dgm:t>
    </dgm:pt>
    <dgm:pt modelId="{2FD42102-7F8B-4DBE-AFE6-E52194E726A3}" type="pres">
      <dgm:prSet presAssocID="{A22B0CE5-40FB-442C-9169-79BAEDF69733}" presName="node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C7788F40-167A-40AD-AC7D-9BC13E9ED375}" type="pres">
      <dgm:prSet presAssocID="{B4CED8D3-649F-4BA2-84D8-DF226DC749EF}" presName="sibTrans" presStyleCnt="0"/>
      <dgm:spPr/>
    </dgm:pt>
    <dgm:pt modelId="{DACDAB2B-BAB7-4424-A71D-A58338D7C235}" type="pres">
      <dgm:prSet presAssocID="{DEADF849-5F06-4C72-ADE5-117BDE86B0A7}" presName="node" presStyleLbl="node1" presStyleIdx="5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5586B549-E6FC-4D7D-8F01-5AC712CFC655}" srcId="{BBBFFCDA-2527-48C0-996A-359E8BE2045D}" destId="{A22B0CE5-40FB-442C-9169-79BAEDF69733}" srcOrd="4" destOrd="0" parTransId="{39369DBF-1B21-49F9-BABB-B2F2BCE5EB1B}" sibTransId="{B4CED8D3-649F-4BA2-84D8-DF226DC749EF}"/>
    <dgm:cxn modelId="{FE865988-2947-43F9-8AD5-5149F179C95E}" srcId="{BBBFFCDA-2527-48C0-996A-359E8BE2045D}" destId="{891778C2-DCA9-4C72-B957-AE16C9F48D29}" srcOrd="1" destOrd="0" parTransId="{D37FD30F-EAA5-4EF6-AECB-0EE7BBED7465}" sibTransId="{42C602D8-5A90-4BEE-9F44-C15E011EADD8}"/>
    <dgm:cxn modelId="{A5A7DDD6-079C-482A-9A27-F880B27A310A}" type="presOf" srcId="{A22B0CE5-40FB-442C-9169-79BAEDF69733}" destId="{2FD42102-7F8B-4DBE-AFE6-E52194E726A3}" srcOrd="0" destOrd="0" presId="urn:microsoft.com/office/officeart/2005/8/layout/default#3"/>
    <dgm:cxn modelId="{F99AB500-38CF-4002-82BD-65D377F08D0B}" type="presOf" srcId="{FBB22187-F4CF-43F6-9586-01E9ADB7CCC5}" destId="{A7FF4595-2718-4FCC-BAC7-E6413B979597}" srcOrd="0" destOrd="0" presId="urn:microsoft.com/office/officeart/2005/8/layout/default#3"/>
    <dgm:cxn modelId="{802B89D5-10BC-4413-A336-A0158DC06B0A}" srcId="{BBBFFCDA-2527-48C0-996A-359E8BE2045D}" destId="{FBB22187-F4CF-43F6-9586-01E9ADB7CCC5}" srcOrd="0" destOrd="0" parTransId="{AB94D765-BB72-46D4-8984-FB6CB47BCC61}" sibTransId="{8F42FAF3-12F7-481F-A66E-B9EFFA25EAA5}"/>
    <dgm:cxn modelId="{30546559-D27C-487E-96F5-D6B2EFFDE872}" srcId="{BBBFFCDA-2527-48C0-996A-359E8BE2045D}" destId="{4CE5789A-92BD-4A7C-81DC-F868ABC856D2}" srcOrd="2" destOrd="0" parTransId="{33E2D58F-2332-4B19-BC72-2B848A0E4FA2}" sibTransId="{070F9077-C6EA-4010-8C90-B70B7BB97564}"/>
    <dgm:cxn modelId="{EBA2C187-23D1-49D9-8A23-69D3687EC5FF}" srcId="{BBBFFCDA-2527-48C0-996A-359E8BE2045D}" destId="{DEADF849-5F06-4C72-ADE5-117BDE86B0A7}" srcOrd="5" destOrd="0" parTransId="{EAB38D94-29CC-4F68-AECE-8988234C200D}" sibTransId="{7488C588-F1D3-48E5-B644-D05A69DC4EFF}"/>
    <dgm:cxn modelId="{330BEC4F-A2B1-4924-B6C7-5E37BC18F784}" type="presOf" srcId="{BBBFFCDA-2527-48C0-996A-359E8BE2045D}" destId="{5D73F56B-E86A-41CA-BFAB-6F01B2576484}" srcOrd="0" destOrd="0" presId="urn:microsoft.com/office/officeart/2005/8/layout/default#3"/>
    <dgm:cxn modelId="{7D347647-4909-4628-A75B-BC77F3EA3D51}" type="presOf" srcId="{DEADF849-5F06-4C72-ADE5-117BDE86B0A7}" destId="{DACDAB2B-BAB7-4424-A71D-A58338D7C235}" srcOrd="0" destOrd="0" presId="urn:microsoft.com/office/officeart/2005/8/layout/default#3"/>
    <dgm:cxn modelId="{8BBB3691-4C44-4001-84A5-18A698C992AA}" type="presOf" srcId="{891778C2-DCA9-4C72-B957-AE16C9F48D29}" destId="{C0137FDD-6B9D-476F-B12A-ECD5065CD3DB}" srcOrd="0" destOrd="0" presId="urn:microsoft.com/office/officeart/2005/8/layout/default#3"/>
    <dgm:cxn modelId="{E67FFC7B-5988-4B98-9A64-09CC71B8062C}" srcId="{BBBFFCDA-2527-48C0-996A-359E8BE2045D}" destId="{297B0E0D-4362-4EEB-8C05-816A5DD09C89}" srcOrd="3" destOrd="0" parTransId="{27720E3E-1B75-43BD-925A-7F2FDF17A84E}" sibTransId="{82B21CB8-1DB0-49D7-9840-850C28FBD33E}"/>
    <dgm:cxn modelId="{50985C0D-986F-4F42-9BA6-25E06569F13D}" type="presOf" srcId="{4CE5789A-92BD-4A7C-81DC-F868ABC856D2}" destId="{955F90E2-BBF8-4BDB-A9CE-8AD6559C9B16}" srcOrd="0" destOrd="0" presId="urn:microsoft.com/office/officeart/2005/8/layout/default#3"/>
    <dgm:cxn modelId="{40D63E5C-F238-4D3D-9906-D5C19C81F6B6}" type="presOf" srcId="{297B0E0D-4362-4EEB-8C05-816A5DD09C89}" destId="{A4F894F5-4574-438B-B388-61F5A8B62EB5}" srcOrd="0" destOrd="0" presId="urn:microsoft.com/office/officeart/2005/8/layout/default#3"/>
    <dgm:cxn modelId="{DDB2EE00-6F83-410D-A115-192849DDB44C}" type="presParOf" srcId="{5D73F56B-E86A-41CA-BFAB-6F01B2576484}" destId="{A7FF4595-2718-4FCC-BAC7-E6413B979597}" srcOrd="0" destOrd="0" presId="urn:microsoft.com/office/officeart/2005/8/layout/default#3"/>
    <dgm:cxn modelId="{70A6D1F6-C7BD-4378-82F0-FC3A0896983C}" type="presParOf" srcId="{5D73F56B-E86A-41CA-BFAB-6F01B2576484}" destId="{F7C45E7F-5FF9-4EDC-AEB9-D95B68BC6418}" srcOrd="1" destOrd="0" presId="urn:microsoft.com/office/officeart/2005/8/layout/default#3"/>
    <dgm:cxn modelId="{720510A9-811B-46FD-9E90-D41C45481093}" type="presParOf" srcId="{5D73F56B-E86A-41CA-BFAB-6F01B2576484}" destId="{C0137FDD-6B9D-476F-B12A-ECD5065CD3DB}" srcOrd="2" destOrd="0" presId="urn:microsoft.com/office/officeart/2005/8/layout/default#3"/>
    <dgm:cxn modelId="{313F960F-14D9-40D9-A0DF-C0028655F3D2}" type="presParOf" srcId="{5D73F56B-E86A-41CA-BFAB-6F01B2576484}" destId="{915BAA4F-6606-4813-B9AC-8E8FAE9B7107}" srcOrd="3" destOrd="0" presId="urn:microsoft.com/office/officeart/2005/8/layout/default#3"/>
    <dgm:cxn modelId="{DF05FF28-9458-4666-9091-9A4440D957A3}" type="presParOf" srcId="{5D73F56B-E86A-41CA-BFAB-6F01B2576484}" destId="{955F90E2-BBF8-4BDB-A9CE-8AD6559C9B16}" srcOrd="4" destOrd="0" presId="urn:microsoft.com/office/officeart/2005/8/layout/default#3"/>
    <dgm:cxn modelId="{CD816E80-D6D2-4CDE-B735-91C171DBF8C9}" type="presParOf" srcId="{5D73F56B-E86A-41CA-BFAB-6F01B2576484}" destId="{42246BBF-7EC6-4173-B3E2-45962A4C152D}" srcOrd="5" destOrd="0" presId="urn:microsoft.com/office/officeart/2005/8/layout/default#3"/>
    <dgm:cxn modelId="{D645A638-8A46-4DDA-A112-B2B6DB7779B2}" type="presParOf" srcId="{5D73F56B-E86A-41CA-BFAB-6F01B2576484}" destId="{A4F894F5-4574-438B-B388-61F5A8B62EB5}" srcOrd="6" destOrd="0" presId="urn:microsoft.com/office/officeart/2005/8/layout/default#3"/>
    <dgm:cxn modelId="{8E2FBA7F-15B9-4B52-9C74-B1B52DAA8291}" type="presParOf" srcId="{5D73F56B-E86A-41CA-BFAB-6F01B2576484}" destId="{FFA9D006-E1F2-4AC6-916F-6872EDB95E0A}" srcOrd="7" destOrd="0" presId="urn:microsoft.com/office/officeart/2005/8/layout/default#3"/>
    <dgm:cxn modelId="{C699385B-A6F8-48D8-990D-80AA6977347F}" type="presParOf" srcId="{5D73F56B-E86A-41CA-BFAB-6F01B2576484}" destId="{2FD42102-7F8B-4DBE-AFE6-E52194E726A3}" srcOrd="8" destOrd="0" presId="urn:microsoft.com/office/officeart/2005/8/layout/default#3"/>
    <dgm:cxn modelId="{3944E91B-FB82-4B3E-B349-8275B7044B7D}" type="presParOf" srcId="{5D73F56B-E86A-41CA-BFAB-6F01B2576484}" destId="{C7788F40-167A-40AD-AC7D-9BC13E9ED375}" srcOrd="9" destOrd="0" presId="urn:microsoft.com/office/officeart/2005/8/layout/default#3"/>
    <dgm:cxn modelId="{030BD2DA-62C4-4F9A-A2D2-C9FFB11D4058}" type="presParOf" srcId="{5D73F56B-E86A-41CA-BFAB-6F01B2576484}" destId="{DACDAB2B-BAB7-4424-A71D-A58338D7C235}" srcOrd="10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544A15-9952-4F64-B3D4-5BD81D21132A}" type="doc">
      <dgm:prSet loTypeId="urn:microsoft.com/office/officeart/2005/8/layout/default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A67CE7-018E-4FCC-9AA7-40A7CC8C92AF}">
      <dgm:prSet phldrT="[Text]"/>
      <dgm:spPr/>
      <dgm:t>
        <a:bodyPr/>
        <a:lstStyle/>
        <a:p>
          <a:r>
            <a:rPr lang="en-US" dirty="0" smtClean="0"/>
            <a:t>Global Presence</a:t>
          </a:r>
          <a:endParaRPr lang="en-US" dirty="0"/>
        </a:p>
      </dgm:t>
    </dgm:pt>
    <dgm:pt modelId="{4B34357C-2FFF-46AD-9934-1D0A5330E5EC}" type="parTrans" cxnId="{9052CD43-8936-4BB9-89B4-58465190B6BD}">
      <dgm:prSet/>
      <dgm:spPr/>
      <dgm:t>
        <a:bodyPr/>
        <a:lstStyle/>
        <a:p>
          <a:endParaRPr lang="en-US"/>
        </a:p>
      </dgm:t>
    </dgm:pt>
    <dgm:pt modelId="{1186C558-4FB5-4109-9E98-D2B0AC998F3B}" type="sibTrans" cxnId="{9052CD43-8936-4BB9-89B4-58465190B6BD}">
      <dgm:prSet/>
      <dgm:spPr/>
      <dgm:t>
        <a:bodyPr/>
        <a:lstStyle/>
        <a:p>
          <a:endParaRPr lang="en-US"/>
        </a:p>
      </dgm:t>
    </dgm:pt>
    <dgm:pt modelId="{2CE45227-34CE-40CC-99FA-71EE8EA6E843}">
      <dgm:prSet phldrT="[Text]"/>
      <dgm:spPr/>
      <dgm:t>
        <a:bodyPr/>
        <a:lstStyle/>
        <a:p>
          <a:r>
            <a:rPr lang="en-US" dirty="0" smtClean="0"/>
            <a:t>World-Class Manufacturing Facilities with Scalable Capacities</a:t>
          </a:r>
          <a:endParaRPr lang="en-US" dirty="0"/>
        </a:p>
      </dgm:t>
    </dgm:pt>
    <dgm:pt modelId="{B5729D2E-6201-4466-9229-40CB7A4BD630}" type="parTrans" cxnId="{2869C8FF-C28C-454B-B19D-948FA9305713}">
      <dgm:prSet/>
      <dgm:spPr/>
      <dgm:t>
        <a:bodyPr/>
        <a:lstStyle/>
        <a:p>
          <a:endParaRPr lang="en-US"/>
        </a:p>
      </dgm:t>
    </dgm:pt>
    <dgm:pt modelId="{F9364E9D-166A-4C3A-8EE5-2E8640A3D561}" type="sibTrans" cxnId="{2869C8FF-C28C-454B-B19D-948FA9305713}">
      <dgm:prSet/>
      <dgm:spPr/>
      <dgm:t>
        <a:bodyPr/>
        <a:lstStyle/>
        <a:p>
          <a:endParaRPr lang="en-US"/>
        </a:p>
      </dgm:t>
    </dgm:pt>
    <dgm:pt modelId="{99FDDEA4-485D-4336-8CF3-49F817557D39}">
      <dgm:prSet phldrT="[Text]"/>
      <dgm:spPr/>
      <dgm:t>
        <a:bodyPr/>
        <a:lstStyle/>
        <a:p>
          <a:r>
            <a:rPr lang="en-US" dirty="0" smtClean="0"/>
            <a:t>Tie Ups with Market Leaders</a:t>
          </a:r>
          <a:endParaRPr lang="en-US" dirty="0"/>
        </a:p>
      </dgm:t>
    </dgm:pt>
    <dgm:pt modelId="{A45F992B-03F6-4680-9854-907EF42317A9}" type="parTrans" cxnId="{DE107A20-C046-49E2-B310-FE2FA7C8CE50}">
      <dgm:prSet/>
      <dgm:spPr/>
      <dgm:t>
        <a:bodyPr/>
        <a:lstStyle/>
        <a:p>
          <a:endParaRPr lang="en-US"/>
        </a:p>
      </dgm:t>
    </dgm:pt>
    <dgm:pt modelId="{8F34668B-3275-4A1A-A477-A18900268855}" type="sibTrans" cxnId="{DE107A20-C046-49E2-B310-FE2FA7C8CE50}">
      <dgm:prSet/>
      <dgm:spPr/>
      <dgm:t>
        <a:bodyPr/>
        <a:lstStyle/>
        <a:p>
          <a:endParaRPr lang="en-US"/>
        </a:p>
      </dgm:t>
    </dgm:pt>
    <dgm:pt modelId="{80505AD1-F19A-4C1F-A7A2-94C55F6C472A}">
      <dgm:prSet phldrT="[Text]"/>
      <dgm:spPr/>
      <dgm:t>
        <a:bodyPr/>
        <a:lstStyle/>
        <a:p>
          <a:r>
            <a:rPr lang="en-US" dirty="0" smtClean="0"/>
            <a:t>Preferred Outsourcing Partner</a:t>
          </a:r>
          <a:endParaRPr lang="en-US" dirty="0"/>
        </a:p>
      </dgm:t>
    </dgm:pt>
    <dgm:pt modelId="{9C5CFF9D-07B4-4E64-BCBD-25C84E6EB488}" type="parTrans" cxnId="{F1EB6FDB-8B28-45D7-86A8-FC66BB2AE55D}">
      <dgm:prSet/>
      <dgm:spPr/>
      <dgm:t>
        <a:bodyPr/>
        <a:lstStyle/>
        <a:p>
          <a:endParaRPr lang="en-US"/>
        </a:p>
      </dgm:t>
    </dgm:pt>
    <dgm:pt modelId="{2FFE8348-D90F-41D2-AB25-E5A27975F4FD}" type="sibTrans" cxnId="{F1EB6FDB-8B28-45D7-86A8-FC66BB2AE55D}">
      <dgm:prSet/>
      <dgm:spPr/>
      <dgm:t>
        <a:bodyPr/>
        <a:lstStyle/>
        <a:p>
          <a:endParaRPr lang="en-US"/>
        </a:p>
      </dgm:t>
    </dgm:pt>
    <dgm:pt modelId="{D47DE653-4D8A-4BD2-B5E2-5CFC0EB40C78}" type="pres">
      <dgm:prSet presAssocID="{1A544A15-9952-4F64-B3D4-5BD81D21132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9DAEDA-4769-4F30-A488-D62F5C8842FB}" type="pres">
      <dgm:prSet presAssocID="{22A67CE7-018E-4FCC-9AA7-40A7CC8C92A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4353DD-939E-4CD3-989C-8582BB5B6CF4}" type="pres">
      <dgm:prSet presAssocID="{1186C558-4FB5-4109-9E98-D2B0AC998F3B}" presName="sibTrans" presStyleCnt="0"/>
      <dgm:spPr/>
    </dgm:pt>
    <dgm:pt modelId="{C6E644D9-5231-4291-97A6-10732112688B}" type="pres">
      <dgm:prSet presAssocID="{2CE45227-34CE-40CC-99FA-71EE8EA6E84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998F9-0477-43B8-872D-5B6E73A13929}" type="pres">
      <dgm:prSet presAssocID="{F9364E9D-166A-4C3A-8EE5-2E8640A3D561}" presName="sibTrans" presStyleCnt="0"/>
      <dgm:spPr/>
    </dgm:pt>
    <dgm:pt modelId="{76BC0595-5132-46FC-A251-77477FA83D62}" type="pres">
      <dgm:prSet presAssocID="{99FDDEA4-485D-4336-8CF3-49F817557D3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5DA39-D558-4598-BA0D-B11F3665403C}" type="pres">
      <dgm:prSet presAssocID="{8F34668B-3275-4A1A-A477-A18900268855}" presName="sibTrans" presStyleCnt="0"/>
      <dgm:spPr/>
    </dgm:pt>
    <dgm:pt modelId="{1096159E-3763-435A-A999-D7BCFAD88555}" type="pres">
      <dgm:prSet presAssocID="{80505AD1-F19A-4C1F-A7A2-94C55F6C472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98B48E-2A23-4863-925E-B70A1BFD615A}" type="presOf" srcId="{2CE45227-34CE-40CC-99FA-71EE8EA6E843}" destId="{C6E644D9-5231-4291-97A6-10732112688B}" srcOrd="0" destOrd="0" presId="urn:microsoft.com/office/officeart/2005/8/layout/default#4"/>
    <dgm:cxn modelId="{8E44D1F1-10FC-4F0B-B51B-B6473D7B9464}" type="presOf" srcId="{1A544A15-9952-4F64-B3D4-5BD81D21132A}" destId="{D47DE653-4D8A-4BD2-B5E2-5CFC0EB40C78}" srcOrd="0" destOrd="0" presId="urn:microsoft.com/office/officeart/2005/8/layout/default#4"/>
    <dgm:cxn modelId="{DE107A20-C046-49E2-B310-FE2FA7C8CE50}" srcId="{1A544A15-9952-4F64-B3D4-5BD81D21132A}" destId="{99FDDEA4-485D-4336-8CF3-49F817557D39}" srcOrd="2" destOrd="0" parTransId="{A45F992B-03F6-4680-9854-907EF42317A9}" sibTransId="{8F34668B-3275-4A1A-A477-A18900268855}"/>
    <dgm:cxn modelId="{2869C8FF-C28C-454B-B19D-948FA9305713}" srcId="{1A544A15-9952-4F64-B3D4-5BD81D21132A}" destId="{2CE45227-34CE-40CC-99FA-71EE8EA6E843}" srcOrd="1" destOrd="0" parTransId="{B5729D2E-6201-4466-9229-40CB7A4BD630}" sibTransId="{F9364E9D-166A-4C3A-8EE5-2E8640A3D561}"/>
    <dgm:cxn modelId="{8CF3C1C9-7106-4026-87DE-41C399E515AF}" type="presOf" srcId="{22A67CE7-018E-4FCC-9AA7-40A7CC8C92AF}" destId="{E29DAEDA-4769-4F30-A488-D62F5C8842FB}" srcOrd="0" destOrd="0" presId="urn:microsoft.com/office/officeart/2005/8/layout/default#4"/>
    <dgm:cxn modelId="{548573E4-293F-4DEB-9961-8B6242E14440}" type="presOf" srcId="{80505AD1-F19A-4C1F-A7A2-94C55F6C472A}" destId="{1096159E-3763-435A-A999-D7BCFAD88555}" srcOrd="0" destOrd="0" presId="urn:microsoft.com/office/officeart/2005/8/layout/default#4"/>
    <dgm:cxn modelId="{B2BFEADB-EA3A-4DC6-8DC9-200726A60DC5}" type="presOf" srcId="{99FDDEA4-485D-4336-8CF3-49F817557D39}" destId="{76BC0595-5132-46FC-A251-77477FA83D62}" srcOrd="0" destOrd="0" presId="urn:microsoft.com/office/officeart/2005/8/layout/default#4"/>
    <dgm:cxn modelId="{9052CD43-8936-4BB9-89B4-58465190B6BD}" srcId="{1A544A15-9952-4F64-B3D4-5BD81D21132A}" destId="{22A67CE7-018E-4FCC-9AA7-40A7CC8C92AF}" srcOrd="0" destOrd="0" parTransId="{4B34357C-2FFF-46AD-9934-1D0A5330E5EC}" sibTransId="{1186C558-4FB5-4109-9E98-D2B0AC998F3B}"/>
    <dgm:cxn modelId="{F1EB6FDB-8B28-45D7-86A8-FC66BB2AE55D}" srcId="{1A544A15-9952-4F64-B3D4-5BD81D21132A}" destId="{80505AD1-F19A-4C1F-A7A2-94C55F6C472A}" srcOrd="3" destOrd="0" parTransId="{9C5CFF9D-07B4-4E64-BCBD-25C84E6EB488}" sibTransId="{2FFE8348-D90F-41D2-AB25-E5A27975F4FD}"/>
    <dgm:cxn modelId="{385A199D-367B-4949-B0FA-81716874F2F9}" type="presParOf" srcId="{D47DE653-4D8A-4BD2-B5E2-5CFC0EB40C78}" destId="{E29DAEDA-4769-4F30-A488-D62F5C8842FB}" srcOrd="0" destOrd="0" presId="urn:microsoft.com/office/officeart/2005/8/layout/default#4"/>
    <dgm:cxn modelId="{A2D80EFF-6105-479E-AA80-BCF409A70073}" type="presParOf" srcId="{D47DE653-4D8A-4BD2-B5E2-5CFC0EB40C78}" destId="{EF4353DD-939E-4CD3-989C-8582BB5B6CF4}" srcOrd="1" destOrd="0" presId="urn:microsoft.com/office/officeart/2005/8/layout/default#4"/>
    <dgm:cxn modelId="{113924CE-F2A2-4C92-B036-FB0394D55F15}" type="presParOf" srcId="{D47DE653-4D8A-4BD2-B5E2-5CFC0EB40C78}" destId="{C6E644D9-5231-4291-97A6-10732112688B}" srcOrd="2" destOrd="0" presId="urn:microsoft.com/office/officeart/2005/8/layout/default#4"/>
    <dgm:cxn modelId="{5164D55C-4E9C-4F5B-83D0-C7E5CAD78036}" type="presParOf" srcId="{D47DE653-4D8A-4BD2-B5E2-5CFC0EB40C78}" destId="{F1E998F9-0477-43B8-872D-5B6E73A13929}" srcOrd="3" destOrd="0" presId="urn:microsoft.com/office/officeart/2005/8/layout/default#4"/>
    <dgm:cxn modelId="{ED0EBEF2-A19E-4A73-BF07-47245E7406DB}" type="presParOf" srcId="{D47DE653-4D8A-4BD2-B5E2-5CFC0EB40C78}" destId="{76BC0595-5132-46FC-A251-77477FA83D62}" srcOrd="4" destOrd="0" presId="urn:microsoft.com/office/officeart/2005/8/layout/default#4"/>
    <dgm:cxn modelId="{12DCBF37-3ACD-45D4-9DBF-06B9DACAF78F}" type="presParOf" srcId="{D47DE653-4D8A-4BD2-B5E2-5CFC0EB40C78}" destId="{24B5DA39-D558-4598-BA0D-B11F3665403C}" srcOrd="5" destOrd="0" presId="urn:microsoft.com/office/officeart/2005/8/layout/default#4"/>
    <dgm:cxn modelId="{986A76EC-103C-43C7-9DEB-49830CAA8B8E}" type="presParOf" srcId="{D47DE653-4D8A-4BD2-B5E2-5CFC0EB40C78}" destId="{1096159E-3763-435A-A999-D7BCFAD88555}" srcOrd="6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544A15-9952-4F64-B3D4-5BD81D21132A}" type="doc">
      <dgm:prSet loTypeId="urn:microsoft.com/office/officeart/2005/8/layout/default#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A67CE7-018E-4FCC-9AA7-40A7CC8C92AF}">
      <dgm:prSet phldrT="[Text]"/>
      <dgm:spPr/>
      <dgm:t>
        <a:bodyPr/>
        <a:lstStyle/>
        <a:p>
          <a:r>
            <a:rPr lang="en-US" dirty="0" smtClean="0"/>
            <a:t>Low Cost Manufacturing Base</a:t>
          </a:r>
          <a:endParaRPr lang="en-US" dirty="0"/>
        </a:p>
      </dgm:t>
    </dgm:pt>
    <dgm:pt modelId="{4B34357C-2FFF-46AD-9934-1D0A5330E5EC}" type="parTrans" cxnId="{9052CD43-8936-4BB9-89B4-58465190B6BD}">
      <dgm:prSet/>
      <dgm:spPr/>
      <dgm:t>
        <a:bodyPr/>
        <a:lstStyle/>
        <a:p>
          <a:endParaRPr lang="en-US"/>
        </a:p>
      </dgm:t>
    </dgm:pt>
    <dgm:pt modelId="{1186C558-4FB5-4109-9E98-D2B0AC998F3B}" type="sibTrans" cxnId="{9052CD43-8936-4BB9-89B4-58465190B6BD}">
      <dgm:prSet/>
      <dgm:spPr/>
      <dgm:t>
        <a:bodyPr/>
        <a:lstStyle/>
        <a:p>
          <a:endParaRPr lang="en-US"/>
        </a:p>
      </dgm:t>
    </dgm:pt>
    <dgm:pt modelId="{2CE45227-34CE-40CC-99FA-71EE8EA6E843}">
      <dgm:prSet phldrT="[Text]"/>
      <dgm:spPr/>
      <dgm:t>
        <a:bodyPr/>
        <a:lstStyle/>
        <a:p>
          <a:r>
            <a:rPr lang="en-US" dirty="0" smtClean="0"/>
            <a:t>Strong R&amp;D, Dossier Development Capabilities</a:t>
          </a:r>
          <a:endParaRPr lang="en-US" dirty="0"/>
        </a:p>
      </dgm:t>
    </dgm:pt>
    <dgm:pt modelId="{B5729D2E-6201-4466-9229-40CB7A4BD630}" type="parTrans" cxnId="{2869C8FF-C28C-454B-B19D-948FA9305713}">
      <dgm:prSet/>
      <dgm:spPr/>
      <dgm:t>
        <a:bodyPr/>
        <a:lstStyle/>
        <a:p>
          <a:endParaRPr lang="en-US"/>
        </a:p>
      </dgm:t>
    </dgm:pt>
    <dgm:pt modelId="{F9364E9D-166A-4C3A-8EE5-2E8640A3D561}" type="sibTrans" cxnId="{2869C8FF-C28C-454B-B19D-948FA9305713}">
      <dgm:prSet/>
      <dgm:spPr/>
      <dgm:t>
        <a:bodyPr/>
        <a:lstStyle/>
        <a:p>
          <a:endParaRPr lang="en-US"/>
        </a:p>
      </dgm:t>
    </dgm:pt>
    <dgm:pt modelId="{99FDDEA4-485D-4336-8CF3-49F817557D39}">
      <dgm:prSet phldrT="[Text]"/>
      <dgm:spPr/>
      <dgm:t>
        <a:bodyPr/>
        <a:lstStyle/>
        <a:p>
          <a:r>
            <a:rPr lang="en-US" dirty="0" smtClean="0"/>
            <a:t>Wider Product Basket (OTC to Rx)</a:t>
          </a:r>
          <a:endParaRPr lang="en-US" dirty="0"/>
        </a:p>
      </dgm:t>
    </dgm:pt>
    <dgm:pt modelId="{A45F992B-03F6-4680-9854-907EF42317A9}" type="parTrans" cxnId="{DE107A20-C046-49E2-B310-FE2FA7C8CE50}">
      <dgm:prSet/>
      <dgm:spPr/>
      <dgm:t>
        <a:bodyPr/>
        <a:lstStyle/>
        <a:p>
          <a:endParaRPr lang="en-US"/>
        </a:p>
      </dgm:t>
    </dgm:pt>
    <dgm:pt modelId="{8F34668B-3275-4A1A-A477-A18900268855}" type="sibTrans" cxnId="{DE107A20-C046-49E2-B310-FE2FA7C8CE50}">
      <dgm:prSet/>
      <dgm:spPr/>
      <dgm:t>
        <a:bodyPr/>
        <a:lstStyle/>
        <a:p>
          <a:endParaRPr lang="en-US"/>
        </a:p>
      </dgm:t>
    </dgm:pt>
    <dgm:pt modelId="{80505AD1-F19A-4C1F-A7A2-94C55F6C472A}">
      <dgm:prSet phldrT="[Text]"/>
      <dgm:spPr/>
      <dgm:t>
        <a:bodyPr/>
        <a:lstStyle/>
        <a:p>
          <a:r>
            <a:rPr lang="en-US" dirty="0" smtClean="0"/>
            <a:t>CRAMS for US/Global Markets</a:t>
          </a:r>
          <a:endParaRPr lang="en-US" dirty="0"/>
        </a:p>
      </dgm:t>
    </dgm:pt>
    <dgm:pt modelId="{9C5CFF9D-07B4-4E64-BCBD-25C84E6EB488}" type="parTrans" cxnId="{F1EB6FDB-8B28-45D7-86A8-FC66BB2AE55D}">
      <dgm:prSet/>
      <dgm:spPr/>
      <dgm:t>
        <a:bodyPr/>
        <a:lstStyle/>
        <a:p>
          <a:endParaRPr lang="en-US"/>
        </a:p>
      </dgm:t>
    </dgm:pt>
    <dgm:pt modelId="{2FFE8348-D90F-41D2-AB25-E5A27975F4FD}" type="sibTrans" cxnId="{F1EB6FDB-8B28-45D7-86A8-FC66BB2AE55D}">
      <dgm:prSet/>
      <dgm:spPr/>
      <dgm:t>
        <a:bodyPr/>
        <a:lstStyle/>
        <a:p>
          <a:endParaRPr lang="en-US"/>
        </a:p>
      </dgm:t>
    </dgm:pt>
    <dgm:pt modelId="{D47DE653-4D8A-4BD2-B5E2-5CFC0EB40C78}" type="pres">
      <dgm:prSet presAssocID="{1A544A15-9952-4F64-B3D4-5BD81D21132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9DAEDA-4769-4F30-A488-D62F5C8842FB}" type="pres">
      <dgm:prSet presAssocID="{22A67CE7-018E-4FCC-9AA7-40A7CC8C92A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4353DD-939E-4CD3-989C-8582BB5B6CF4}" type="pres">
      <dgm:prSet presAssocID="{1186C558-4FB5-4109-9E98-D2B0AC998F3B}" presName="sibTrans" presStyleCnt="0"/>
      <dgm:spPr/>
    </dgm:pt>
    <dgm:pt modelId="{C6E644D9-5231-4291-97A6-10732112688B}" type="pres">
      <dgm:prSet presAssocID="{2CE45227-34CE-40CC-99FA-71EE8EA6E84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998F9-0477-43B8-872D-5B6E73A13929}" type="pres">
      <dgm:prSet presAssocID="{F9364E9D-166A-4C3A-8EE5-2E8640A3D561}" presName="sibTrans" presStyleCnt="0"/>
      <dgm:spPr/>
    </dgm:pt>
    <dgm:pt modelId="{76BC0595-5132-46FC-A251-77477FA83D62}" type="pres">
      <dgm:prSet presAssocID="{99FDDEA4-485D-4336-8CF3-49F817557D3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5DA39-D558-4598-BA0D-B11F3665403C}" type="pres">
      <dgm:prSet presAssocID="{8F34668B-3275-4A1A-A477-A18900268855}" presName="sibTrans" presStyleCnt="0"/>
      <dgm:spPr/>
    </dgm:pt>
    <dgm:pt modelId="{1096159E-3763-435A-A999-D7BCFAD88555}" type="pres">
      <dgm:prSet presAssocID="{80505AD1-F19A-4C1F-A7A2-94C55F6C472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6BA96A-E434-419C-A0A0-435624F40E2F}" type="presOf" srcId="{99FDDEA4-485D-4336-8CF3-49F817557D39}" destId="{76BC0595-5132-46FC-A251-77477FA83D62}" srcOrd="0" destOrd="0" presId="urn:microsoft.com/office/officeart/2005/8/layout/default#5"/>
    <dgm:cxn modelId="{DE107A20-C046-49E2-B310-FE2FA7C8CE50}" srcId="{1A544A15-9952-4F64-B3D4-5BD81D21132A}" destId="{99FDDEA4-485D-4336-8CF3-49F817557D39}" srcOrd="2" destOrd="0" parTransId="{A45F992B-03F6-4680-9854-907EF42317A9}" sibTransId="{8F34668B-3275-4A1A-A477-A18900268855}"/>
    <dgm:cxn modelId="{2869C8FF-C28C-454B-B19D-948FA9305713}" srcId="{1A544A15-9952-4F64-B3D4-5BD81D21132A}" destId="{2CE45227-34CE-40CC-99FA-71EE8EA6E843}" srcOrd="1" destOrd="0" parTransId="{B5729D2E-6201-4466-9229-40CB7A4BD630}" sibTransId="{F9364E9D-166A-4C3A-8EE5-2E8640A3D561}"/>
    <dgm:cxn modelId="{CDB8C1AB-B3FD-4ECF-9A83-0D0C6A0A926F}" type="presOf" srcId="{80505AD1-F19A-4C1F-A7A2-94C55F6C472A}" destId="{1096159E-3763-435A-A999-D7BCFAD88555}" srcOrd="0" destOrd="0" presId="urn:microsoft.com/office/officeart/2005/8/layout/default#5"/>
    <dgm:cxn modelId="{FBE1A16D-F133-403E-83E4-C29FB539588C}" type="presOf" srcId="{2CE45227-34CE-40CC-99FA-71EE8EA6E843}" destId="{C6E644D9-5231-4291-97A6-10732112688B}" srcOrd="0" destOrd="0" presId="urn:microsoft.com/office/officeart/2005/8/layout/default#5"/>
    <dgm:cxn modelId="{DED40EBD-A1E4-420B-BD13-DA0B7218EA71}" type="presOf" srcId="{1A544A15-9952-4F64-B3D4-5BD81D21132A}" destId="{D47DE653-4D8A-4BD2-B5E2-5CFC0EB40C78}" srcOrd="0" destOrd="0" presId="urn:microsoft.com/office/officeart/2005/8/layout/default#5"/>
    <dgm:cxn modelId="{9052CD43-8936-4BB9-89B4-58465190B6BD}" srcId="{1A544A15-9952-4F64-B3D4-5BD81D21132A}" destId="{22A67CE7-018E-4FCC-9AA7-40A7CC8C92AF}" srcOrd="0" destOrd="0" parTransId="{4B34357C-2FFF-46AD-9934-1D0A5330E5EC}" sibTransId="{1186C558-4FB5-4109-9E98-D2B0AC998F3B}"/>
    <dgm:cxn modelId="{F1EB6FDB-8B28-45D7-86A8-FC66BB2AE55D}" srcId="{1A544A15-9952-4F64-B3D4-5BD81D21132A}" destId="{80505AD1-F19A-4C1F-A7A2-94C55F6C472A}" srcOrd="3" destOrd="0" parTransId="{9C5CFF9D-07B4-4E64-BCBD-25C84E6EB488}" sibTransId="{2FFE8348-D90F-41D2-AB25-E5A27975F4FD}"/>
    <dgm:cxn modelId="{21917D03-3BAC-4D03-A8CE-2D984445ACD0}" type="presOf" srcId="{22A67CE7-018E-4FCC-9AA7-40A7CC8C92AF}" destId="{E29DAEDA-4769-4F30-A488-D62F5C8842FB}" srcOrd="0" destOrd="0" presId="urn:microsoft.com/office/officeart/2005/8/layout/default#5"/>
    <dgm:cxn modelId="{88A9A006-9CF3-463B-81DC-329275830E50}" type="presParOf" srcId="{D47DE653-4D8A-4BD2-B5E2-5CFC0EB40C78}" destId="{E29DAEDA-4769-4F30-A488-D62F5C8842FB}" srcOrd="0" destOrd="0" presId="urn:microsoft.com/office/officeart/2005/8/layout/default#5"/>
    <dgm:cxn modelId="{08B265A8-763A-456A-9DAA-4D13DD9AF647}" type="presParOf" srcId="{D47DE653-4D8A-4BD2-B5E2-5CFC0EB40C78}" destId="{EF4353DD-939E-4CD3-989C-8582BB5B6CF4}" srcOrd="1" destOrd="0" presId="urn:microsoft.com/office/officeart/2005/8/layout/default#5"/>
    <dgm:cxn modelId="{E6CEE735-DE69-435F-87A0-E83DDBF8B33E}" type="presParOf" srcId="{D47DE653-4D8A-4BD2-B5E2-5CFC0EB40C78}" destId="{C6E644D9-5231-4291-97A6-10732112688B}" srcOrd="2" destOrd="0" presId="urn:microsoft.com/office/officeart/2005/8/layout/default#5"/>
    <dgm:cxn modelId="{DD628928-DBC6-495C-8D72-19B4C994F7F6}" type="presParOf" srcId="{D47DE653-4D8A-4BD2-B5E2-5CFC0EB40C78}" destId="{F1E998F9-0477-43B8-872D-5B6E73A13929}" srcOrd="3" destOrd="0" presId="urn:microsoft.com/office/officeart/2005/8/layout/default#5"/>
    <dgm:cxn modelId="{4F4D311F-4BAF-4BB5-9468-164F04A7BD96}" type="presParOf" srcId="{D47DE653-4D8A-4BD2-B5E2-5CFC0EB40C78}" destId="{76BC0595-5132-46FC-A251-77477FA83D62}" srcOrd="4" destOrd="0" presId="urn:microsoft.com/office/officeart/2005/8/layout/default#5"/>
    <dgm:cxn modelId="{9DC6D363-F6B8-4485-94CF-98ED34E3911B}" type="presParOf" srcId="{D47DE653-4D8A-4BD2-B5E2-5CFC0EB40C78}" destId="{24B5DA39-D558-4598-BA0D-B11F3665403C}" srcOrd="5" destOrd="0" presId="urn:microsoft.com/office/officeart/2005/8/layout/default#5"/>
    <dgm:cxn modelId="{74C9B3C7-9B88-4F0D-A843-CC89052518D3}" type="presParOf" srcId="{D47DE653-4D8A-4BD2-B5E2-5CFC0EB40C78}" destId="{1096159E-3763-435A-A999-D7BCFAD88555}" srcOrd="6" destOrd="0" presId="urn:microsoft.com/office/officeart/2005/8/layout/default#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544A15-9952-4F64-B3D4-5BD81D21132A}" type="doc">
      <dgm:prSet loTypeId="urn:microsoft.com/office/officeart/2005/8/layout/default#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A67CE7-018E-4FCC-9AA7-40A7CC8C92AF}">
      <dgm:prSet phldrT="[Text]"/>
      <dgm:spPr/>
      <dgm:t>
        <a:bodyPr/>
        <a:lstStyle/>
        <a:p>
          <a:r>
            <a:rPr lang="en-US" dirty="0" smtClean="0"/>
            <a:t>US FDA, UK MHRA, Australian TGA &amp; Brazilian ANVISA Approved </a:t>
          </a:r>
          <a:endParaRPr lang="en-US" dirty="0"/>
        </a:p>
      </dgm:t>
    </dgm:pt>
    <dgm:pt modelId="{4B34357C-2FFF-46AD-9934-1D0A5330E5EC}" type="parTrans" cxnId="{9052CD43-8936-4BB9-89B4-58465190B6BD}">
      <dgm:prSet/>
      <dgm:spPr/>
      <dgm:t>
        <a:bodyPr/>
        <a:lstStyle/>
        <a:p>
          <a:endParaRPr lang="en-US"/>
        </a:p>
      </dgm:t>
    </dgm:pt>
    <dgm:pt modelId="{1186C558-4FB5-4109-9E98-D2B0AC998F3B}" type="sibTrans" cxnId="{9052CD43-8936-4BB9-89B4-58465190B6BD}">
      <dgm:prSet/>
      <dgm:spPr/>
      <dgm:t>
        <a:bodyPr/>
        <a:lstStyle/>
        <a:p>
          <a:endParaRPr lang="en-US"/>
        </a:p>
      </dgm:t>
    </dgm:pt>
    <dgm:pt modelId="{2CE45227-34CE-40CC-99FA-71EE8EA6E843}">
      <dgm:prSet phldrT="[Text]"/>
      <dgm:spPr/>
      <dgm:t>
        <a:bodyPr/>
        <a:lstStyle/>
        <a:p>
          <a:r>
            <a:rPr lang="en-US" dirty="0" smtClean="0"/>
            <a:t>Own Front Ends into UK/Europe  &amp; Australia </a:t>
          </a:r>
          <a:endParaRPr lang="en-US" dirty="0"/>
        </a:p>
      </dgm:t>
    </dgm:pt>
    <dgm:pt modelId="{B5729D2E-6201-4466-9229-40CB7A4BD630}" type="parTrans" cxnId="{2869C8FF-C28C-454B-B19D-948FA9305713}">
      <dgm:prSet/>
      <dgm:spPr/>
      <dgm:t>
        <a:bodyPr/>
        <a:lstStyle/>
        <a:p>
          <a:endParaRPr lang="en-US"/>
        </a:p>
      </dgm:t>
    </dgm:pt>
    <dgm:pt modelId="{F9364E9D-166A-4C3A-8EE5-2E8640A3D561}" type="sibTrans" cxnId="{2869C8FF-C28C-454B-B19D-948FA9305713}">
      <dgm:prSet/>
      <dgm:spPr/>
      <dgm:t>
        <a:bodyPr/>
        <a:lstStyle/>
        <a:p>
          <a:endParaRPr lang="en-US"/>
        </a:p>
      </dgm:t>
    </dgm:pt>
    <dgm:pt modelId="{99FDDEA4-485D-4336-8CF3-49F817557D39}">
      <dgm:prSet phldrT="[Text]"/>
      <dgm:spPr/>
      <dgm:t>
        <a:bodyPr/>
        <a:lstStyle/>
        <a:p>
          <a:r>
            <a:rPr lang="en-US" dirty="0" smtClean="0"/>
            <a:t>125+ Product IPs in Regulated Markets )</a:t>
          </a:r>
          <a:endParaRPr lang="en-US" dirty="0"/>
        </a:p>
      </dgm:t>
    </dgm:pt>
    <dgm:pt modelId="{A45F992B-03F6-4680-9854-907EF42317A9}" type="parTrans" cxnId="{DE107A20-C046-49E2-B310-FE2FA7C8CE50}">
      <dgm:prSet/>
      <dgm:spPr/>
      <dgm:t>
        <a:bodyPr/>
        <a:lstStyle/>
        <a:p>
          <a:endParaRPr lang="en-US"/>
        </a:p>
      </dgm:t>
    </dgm:pt>
    <dgm:pt modelId="{8F34668B-3275-4A1A-A477-A18900268855}" type="sibTrans" cxnId="{DE107A20-C046-49E2-B310-FE2FA7C8CE50}">
      <dgm:prSet/>
      <dgm:spPr/>
      <dgm:t>
        <a:bodyPr/>
        <a:lstStyle/>
        <a:p>
          <a:endParaRPr lang="en-US"/>
        </a:p>
      </dgm:t>
    </dgm:pt>
    <dgm:pt modelId="{80505AD1-F19A-4C1F-A7A2-94C55F6C472A}">
      <dgm:prSet phldrT="[Text]"/>
      <dgm:spPr/>
      <dgm:t>
        <a:bodyPr/>
        <a:lstStyle/>
        <a:p>
          <a:r>
            <a:rPr lang="en-US" dirty="0" smtClean="0"/>
            <a:t>500+ Product IPs in Semi-Regulated Markets </a:t>
          </a:r>
          <a:endParaRPr lang="en-US" dirty="0"/>
        </a:p>
      </dgm:t>
    </dgm:pt>
    <dgm:pt modelId="{9C5CFF9D-07B4-4E64-BCBD-25C84E6EB488}" type="parTrans" cxnId="{F1EB6FDB-8B28-45D7-86A8-FC66BB2AE55D}">
      <dgm:prSet/>
      <dgm:spPr/>
      <dgm:t>
        <a:bodyPr/>
        <a:lstStyle/>
        <a:p>
          <a:endParaRPr lang="en-US"/>
        </a:p>
      </dgm:t>
    </dgm:pt>
    <dgm:pt modelId="{2FFE8348-D90F-41D2-AB25-E5A27975F4FD}" type="sibTrans" cxnId="{F1EB6FDB-8B28-45D7-86A8-FC66BB2AE55D}">
      <dgm:prSet/>
      <dgm:spPr/>
      <dgm:t>
        <a:bodyPr/>
        <a:lstStyle/>
        <a:p>
          <a:endParaRPr lang="en-US"/>
        </a:p>
      </dgm:t>
    </dgm:pt>
    <dgm:pt modelId="{D47DE653-4D8A-4BD2-B5E2-5CFC0EB40C78}" type="pres">
      <dgm:prSet presAssocID="{1A544A15-9952-4F64-B3D4-5BD81D21132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9DAEDA-4769-4F30-A488-D62F5C8842FB}" type="pres">
      <dgm:prSet presAssocID="{22A67CE7-018E-4FCC-9AA7-40A7CC8C92A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4353DD-939E-4CD3-989C-8582BB5B6CF4}" type="pres">
      <dgm:prSet presAssocID="{1186C558-4FB5-4109-9E98-D2B0AC998F3B}" presName="sibTrans" presStyleCnt="0"/>
      <dgm:spPr/>
    </dgm:pt>
    <dgm:pt modelId="{C6E644D9-5231-4291-97A6-10732112688B}" type="pres">
      <dgm:prSet presAssocID="{2CE45227-34CE-40CC-99FA-71EE8EA6E84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998F9-0477-43B8-872D-5B6E73A13929}" type="pres">
      <dgm:prSet presAssocID="{F9364E9D-166A-4C3A-8EE5-2E8640A3D561}" presName="sibTrans" presStyleCnt="0"/>
      <dgm:spPr/>
    </dgm:pt>
    <dgm:pt modelId="{76BC0595-5132-46FC-A251-77477FA83D62}" type="pres">
      <dgm:prSet presAssocID="{99FDDEA4-485D-4336-8CF3-49F817557D3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5DA39-D558-4598-BA0D-B11F3665403C}" type="pres">
      <dgm:prSet presAssocID="{8F34668B-3275-4A1A-A477-A18900268855}" presName="sibTrans" presStyleCnt="0"/>
      <dgm:spPr/>
    </dgm:pt>
    <dgm:pt modelId="{1096159E-3763-435A-A999-D7BCFAD88555}" type="pres">
      <dgm:prSet presAssocID="{80505AD1-F19A-4C1F-A7A2-94C55F6C472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CADFEB-EA6C-45DB-A315-086FA2A43663}" type="presOf" srcId="{1A544A15-9952-4F64-B3D4-5BD81D21132A}" destId="{D47DE653-4D8A-4BD2-B5E2-5CFC0EB40C78}" srcOrd="0" destOrd="0" presId="urn:microsoft.com/office/officeart/2005/8/layout/default#6"/>
    <dgm:cxn modelId="{124030DE-1D80-4528-A05A-610BE5C47A18}" type="presOf" srcId="{99FDDEA4-485D-4336-8CF3-49F817557D39}" destId="{76BC0595-5132-46FC-A251-77477FA83D62}" srcOrd="0" destOrd="0" presId="urn:microsoft.com/office/officeart/2005/8/layout/default#6"/>
    <dgm:cxn modelId="{DE107A20-C046-49E2-B310-FE2FA7C8CE50}" srcId="{1A544A15-9952-4F64-B3D4-5BD81D21132A}" destId="{99FDDEA4-485D-4336-8CF3-49F817557D39}" srcOrd="2" destOrd="0" parTransId="{A45F992B-03F6-4680-9854-907EF42317A9}" sibTransId="{8F34668B-3275-4A1A-A477-A18900268855}"/>
    <dgm:cxn modelId="{2869C8FF-C28C-454B-B19D-948FA9305713}" srcId="{1A544A15-9952-4F64-B3D4-5BD81D21132A}" destId="{2CE45227-34CE-40CC-99FA-71EE8EA6E843}" srcOrd="1" destOrd="0" parTransId="{B5729D2E-6201-4466-9229-40CB7A4BD630}" sibTransId="{F9364E9D-166A-4C3A-8EE5-2E8640A3D561}"/>
    <dgm:cxn modelId="{B7F10680-863D-4FCC-A10C-205705A46C02}" type="presOf" srcId="{80505AD1-F19A-4C1F-A7A2-94C55F6C472A}" destId="{1096159E-3763-435A-A999-D7BCFAD88555}" srcOrd="0" destOrd="0" presId="urn:microsoft.com/office/officeart/2005/8/layout/default#6"/>
    <dgm:cxn modelId="{14C4B8F1-D73F-4884-A78F-510319005665}" type="presOf" srcId="{22A67CE7-018E-4FCC-9AA7-40A7CC8C92AF}" destId="{E29DAEDA-4769-4F30-A488-D62F5C8842FB}" srcOrd="0" destOrd="0" presId="urn:microsoft.com/office/officeart/2005/8/layout/default#6"/>
    <dgm:cxn modelId="{9052CD43-8936-4BB9-89B4-58465190B6BD}" srcId="{1A544A15-9952-4F64-B3D4-5BD81D21132A}" destId="{22A67CE7-018E-4FCC-9AA7-40A7CC8C92AF}" srcOrd="0" destOrd="0" parTransId="{4B34357C-2FFF-46AD-9934-1D0A5330E5EC}" sibTransId="{1186C558-4FB5-4109-9E98-D2B0AC998F3B}"/>
    <dgm:cxn modelId="{F1EB6FDB-8B28-45D7-86A8-FC66BB2AE55D}" srcId="{1A544A15-9952-4F64-B3D4-5BD81D21132A}" destId="{80505AD1-F19A-4C1F-A7A2-94C55F6C472A}" srcOrd="3" destOrd="0" parTransId="{9C5CFF9D-07B4-4E64-BCBD-25C84E6EB488}" sibTransId="{2FFE8348-D90F-41D2-AB25-E5A27975F4FD}"/>
    <dgm:cxn modelId="{0DDCAA36-15E2-40C8-88BB-8BE7420C80B1}" type="presOf" srcId="{2CE45227-34CE-40CC-99FA-71EE8EA6E843}" destId="{C6E644D9-5231-4291-97A6-10732112688B}" srcOrd="0" destOrd="0" presId="urn:microsoft.com/office/officeart/2005/8/layout/default#6"/>
    <dgm:cxn modelId="{3D96CB79-3A57-49B0-BC4B-C8EFF2E09F74}" type="presParOf" srcId="{D47DE653-4D8A-4BD2-B5E2-5CFC0EB40C78}" destId="{E29DAEDA-4769-4F30-A488-D62F5C8842FB}" srcOrd="0" destOrd="0" presId="urn:microsoft.com/office/officeart/2005/8/layout/default#6"/>
    <dgm:cxn modelId="{F1C1E4D5-86B8-45F8-97A2-4BA298E16766}" type="presParOf" srcId="{D47DE653-4D8A-4BD2-B5E2-5CFC0EB40C78}" destId="{EF4353DD-939E-4CD3-989C-8582BB5B6CF4}" srcOrd="1" destOrd="0" presId="urn:microsoft.com/office/officeart/2005/8/layout/default#6"/>
    <dgm:cxn modelId="{4C8BA1FF-3D62-4391-AF68-ABDB078A118A}" type="presParOf" srcId="{D47DE653-4D8A-4BD2-B5E2-5CFC0EB40C78}" destId="{C6E644D9-5231-4291-97A6-10732112688B}" srcOrd="2" destOrd="0" presId="urn:microsoft.com/office/officeart/2005/8/layout/default#6"/>
    <dgm:cxn modelId="{85F57D08-544F-40BF-9381-911FCC3F51BA}" type="presParOf" srcId="{D47DE653-4D8A-4BD2-B5E2-5CFC0EB40C78}" destId="{F1E998F9-0477-43B8-872D-5B6E73A13929}" srcOrd="3" destOrd="0" presId="urn:microsoft.com/office/officeart/2005/8/layout/default#6"/>
    <dgm:cxn modelId="{A8035A2B-B385-4F9B-818A-20652BF0D1C4}" type="presParOf" srcId="{D47DE653-4D8A-4BD2-B5E2-5CFC0EB40C78}" destId="{76BC0595-5132-46FC-A251-77477FA83D62}" srcOrd="4" destOrd="0" presId="urn:microsoft.com/office/officeart/2005/8/layout/default#6"/>
    <dgm:cxn modelId="{852574CA-7F74-46B0-B010-D046591AA306}" type="presParOf" srcId="{D47DE653-4D8A-4BD2-B5E2-5CFC0EB40C78}" destId="{24B5DA39-D558-4598-BA0D-B11F3665403C}" srcOrd="5" destOrd="0" presId="urn:microsoft.com/office/officeart/2005/8/layout/default#6"/>
    <dgm:cxn modelId="{522CCF66-07AD-47A5-8C85-AB6FD28ED93E}" type="presParOf" srcId="{D47DE653-4D8A-4BD2-B5E2-5CFC0EB40C78}" destId="{1096159E-3763-435A-A999-D7BCFAD88555}" srcOrd="6" destOrd="0" presId="urn:microsoft.com/office/officeart/2005/8/layout/default#6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66F2CD-CEB1-4232-8F00-AB693EEF0310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DA2E6E-6801-4E06-9D19-BA3B27597D22}">
      <dgm:prSet phldrT="[Text]" custT="1"/>
      <dgm:spPr/>
      <dgm:t>
        <a:bodyPr/>
        <a:lstStyle/>
        <a:p>
          <a:r>
            <a:rPr lang="en-US" sz="1600" smtClean="0"/>
            <a:t>Bell Products</a:t>
          </a:r>
          <a:endParaRPr lang="en-US" sz="1600" dirty="0"/>
        </a:p>
      </dgm:t>
    </dgm:pt>
    <dgm:pt modelId="{7FA01EAB-50FA-425F-930C-CCBCD990FE07}" type="parTrans" cxnId="{235F894F-6679-45A4-B738-FB7513D4A89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B75A01E-5013-45B3-AE37-F23B10225D39}" type="sibTrans" cxnId="{235F894F-6679-45A4-B738-FB7513D4A89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E02E526-6348-418A-A9AA-B3A5E2BFAB7C}">
      <dgm:prSet phldrT="[Text]" custT="1"/>
      <dgm:spPr/>
      <dgm:t>
        <a:bodyPr/>
        <a:lstStyle/>
        <a:p>
          <a:r>
            <a:rPr lang="en-US" sz="1600" smtClean="0"/>
            <a:t>Licenced Products</a:t>
          </a:r>
          <a:endParaRPr lang="en-US" sz="1600" dirty="0"/>
        </a:p>
      </dgm:t>
    </dgm:pt>
    <dgm:pt modelId="{23C803B6-792E-4845-9605-39042CF9F78F}" type="parTrans" cxnId="{537E7ECD-76E6-4914-9AA0-7C228030234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4B83ED1-7EA0-4959-881D-33FA8FD6D996}" type="sibTrans" cxnId="{537E7ECD-76E6-4914-9AA0-7C228030234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E35C6F2-DCC2-46CD-B1D6-86A24AFD2BCE}">
      <dgm:prSet phldrT="[Text]" custT="1"/>
      <dgm:spPr/>
      <dgm:t>
        <a:bodyPr/>
        <a:lstStyle/>
        <a:p>
          <a:r>
            <a:rPr lang="en-US" sz="1600" dirty="0" smtClean="0"/>
            <a:t>Own Branded Products </a:t>
          </a:r>
          <a:endParaRPr lang="en-US" sz="1600" dirty="0"/>
        </a:p>
      </dgm:t>
    </dgm:pt>
    <dgm:pt modelId="{45381D9B-6FEA-48FA-80F6-BF0DC95F2486}" type="parTrans" cxnId="{AC77B073-1CE9-4F5D-8712-0B4D82D4B3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A5BE0F7-D986-46D9-BC77-FD1C80548DA6}" type="sibTrans" cxnId="{AC77B073-1CE9-4F5D-8712-0B4D82D4B3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8F213F9-3E6C-4C71-BA09-177694A116BC}">
      <dgm:prSet phldrT="[Text]" custT="1"/>
      <dgm:spPr/>
      <dgm:t>
        <a:bodyPr/>
        <a:lstStyle/>
        <a:p>
          <a:r>
            <a:rPr lang="en-US" sz="1600" dirty="0" smtClean="0"/>
            <a:t>Own Label Products for Retailers, Pharmacies, Wholesalers, Cash &amp; Carry Outlets</a:t>
          </a:r>
          <a:endParaRPr lang="en-US" sz="1600" dirty="0"/>
        </a:p>
      </dgm:t>
    </dgm:pt>
    <dgm:pt modelId="{F1EC3857-915F-46DA-8CD7-63798086A9DB}" type="parTrans" cxnId="{F7A74DBD-A192-4085-A8B5-67E45215B04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4E0E56A-0FD4-4BE6-BC30-E030946A389B}" type="sibTrans" cxnId="{F7A74DBD-A192-4085-A8B5-67E45215B04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25E6E7D-171A-454E-93ED-4C251F3640E8}">
      <dgm:prSet phldrT="[Text]" custT="1"/>
      <dgm:spPr/>
      <dgm:t>
        <a:bodyPr/>
        <a:lstStyle/>
        <a:p>
          <a:r>
            <a:rPr lang="en-US" sz="1600" smtClean="0"/>
            <a:t>Unlicenced Products</a:t>
          </a:r>
          <a:endParaRPr lang="en-US" sz="1600" dirty="0"/>
        </a:p>
      </dgm:t>
    </dgm:pt>
    <dgm:pt modelId="{D1A0A87D-F200-45AC-832B-4AA6B3F4785C}" type="parTrans" cxnId="{CD076DC7-3F5E-420B-9C28-6ABCC02DB55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6E18124-1B4E-4A98-9BFA-71B1C9D333C5}" type="sibTrans" cxnId="{CD076DC7-3F5E-420B-9C28-6ABCC02DB55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4D6E273-E71B-45CF-A891-368771472B2A}" type="pres">
      <dgm:prSet presAssocID="{3066F2CD-CEB1-4232-8F00-AB693EEF031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6D9BA5-5E8D-4F4D-B563-969F5B26ABFC}" type="pres">
      <dgm:prSet presAssocID="{E7DA2E6E-6801-4E06-9D19-BA3B27597D22}" presName="root1" presStyleCnt="0"/>
      <dgm:spPr/>
      <dgm:t>
        <a:bodyPr/>
        <a:lstStyle/>
        <a:p>
          <a:endParaRPr lang="en-US"/>
        </a:p>
      </dgm:t>
    </dgm:pt>
    <dgm:pt modelId="{73D42178-3D7A-4296-A642-E5D37BBBA9FE}" type="pres">
      <dgm:prSet presAssocID="{E7DA2E6E-6801-4E06-9D19-BA3B27597D22}" presName="LevelOneTextNode" presStyleLbl="node0" presStyleIdx="0" presStyleCnt="1" custLinFactNeighborX="-54928" custLinFactNeighborY="-242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4CF28B-6DE6-494C-B5BC-B1FA23FA2A3D}" type="pres">
      <dgm:prSet presAssocID="{E7DA2E6E-6801-4E06-9D19-BA3B27597D22}" presName="level2hierChild" presStyleCnt="0"/>
      <dgm:spPr/>
      <dgm:t>
        <a:bodyPr/>
        <a:lstStyle/>
        <a:p>
          <a:endParaRPr lang="en-US"/>
        </a:p>
      </dgm:t>
    </dgm:pt>
    <dgm:pt modelId="{CA75F73D-1CE9-4B49-860E-0B01E08F75A3}" type="pres">
      <dgm:prSet presAssocID="{23C803B6-792E-4845-9605-39042CF9F78F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7A5CE06B-593A-44F1-AC0E-533B977E6759}" type="pres">
      <dgm:prSet presAssocID="{23C803B6-792E-4845-9605-39042CF9F78F}" presName="connTx" presStyleLbl="parChTrans1D2" presStyleIdx="0" presStyleCnt="2"/>
      <dgm:spPr/>
      <dgm:t>
        <a:bodyPr/>
        <a:lstStyle/>
        <a:p>
          <a:endParaRPr lang="en-US"/>
        </a:p>
      </dgm:t>
    </dgm:pt>
    <dgm:pt modelId="{B3520509-9670-40DC-8D3E-67686ED20643}" type="pres">
      <dgm:prSet presAssocID="{1E02E526-6348-418A-A9AA-B3A5E2BFAB7C}" presName="root2" presStyleCnt="0"/>
      <dgm:spPr/>
      <dgm:t>
        <a:bodyPr/>
        <a:lstStyle/>
        <a:p>
          <a:endParaRPr lang="en-US"/>
        </a:p>
      </dgm:t>
    </dgm:pt>
    <dgm:pt modelId="{78454330-398F-4EB4-A14A-C30ABF02DBBA}" type="pres">
      <dgm:prSet presAssocID="{1E02E526-6348-418A-A9AA-B3A5E2BFAB7C}" presName="LevelTwoTextNode" presStyleLbl="node2" presStyleIdx="0" presStyleCnt="2" custLinFactNeighborX="-24750" custLinFactNeighborY="-172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7C160A-1799-41B7-A5DB-C5FFBCDFB169}" type="pres">
      <dgm:prSet presAssocID="{1E02E526-6348-418A-A9AA-B3A5E2BFAB7C}" presName="level3hierChild" presStyleCnt="0"/>
      <dgm:spPr/>
      <dgm:t>
        <a:bodyPr/>
        <a:lstStyle/>
        <a:p>
          <a:endParaRPr lang="en-US"/>
        </a:p>
      </dgm:t>
    </dgm:pt>
    <dgm:pt modelId="{F38F8F12-6A87-4FAA-9DC1-FF168E1417E4}" type="pres">
      <dgm:prSet presAssocID="{45381D9B-6FEA-48FA-80F6-BF0DC95F2486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030C94C1-3FDE-45A1-A655-856403F55489}" type="pres">
      <dgm:prSet presAssocID="{45381D9B-6FEA-48FA-80F6-BF0DC95F2486}" presName="connTx" presStyleLbl="parChTrans1D3" presStyleIdx="0" presStyleCnt="2"/>
      <dgm:spPr/>
      <dgm:t>
        <a:bodyPr/>
        <a:lstStyle/>
        <a:p>
          <a:endParaRPr lang="en-US"/>
        </a:p>
      </dgm:t>
    </dgm:pt>
    <dgm:pt modelId="{2204E01B-6405-449E-A5C7-4ECE2736D0E5}" type="pres">
      <dgm:prSet presAssocID="{AE35C6F2-DCC2-46CD-B1D6-86A24AFD2BCE}" presName="root2" presStyleCnt="0"/>
      <dgm:spPr/>
      <dgm:t>
        <a:bodyPr/>
        <a:lstStyle/>
        <a:p>
          <a:endParaRPr lang="en-US"/>
        </a:p>
      </dgm:t>
    </dgm:pt>
    <dgm:pt modelId="{B6C217B9-3BBD-4D67-B06D-F3B9258B3672}" type="pres">
      <dgm:prSet presAssocID="{AE35C6F2-DCC2-46CD-B1D6-86A24AFD2BCE}" presName="LevelTwoTextNode" presStyleLbl="node3" presStyleIdx="0" presStyleCnt="2" custLinFactNeighborX="-3914" custLinFactNeighborY="-1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DCAD03-A9F8-4ACC-86A9-A07EC122776B}" type="pres">
      <dgm:prSet presAssocID="{AE35C6F2-DCC2-46CD-B1D6-86A24AFD2BCE}" presName="level3hierChild" presStyleCnt="0"/>
      <dgm:spPr/>
      <dgm:t>
        <a:bodyPr/>
        <a:lstStyle/>
        <a:p>
          <a:endParaRPr lang="en-US"/>
        </a:p>
      </dgm:t>
    </dgm:pt>
    <dgm:pt modelId="{073B54EA-55B8-4719-AE27-85CA3820A60E}" type="pres">
      <dgm:prSet presAssocID="{F1EC3857-915F-46DA-8CD7-63798086A9DB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1C03A334-BDA7-4ECA-8BEB-F52264DE168C}" type="pres">
      <dgm:prSet presAssocID="{F1EC3857-915F-46DA-8CD7-63798086A9DB}" presName="connTx" presStyleLbl="parChTrans1D3" presStyleIdx="1" presStyleCnt="2"/>
      <dgm:spPr/>
      <dgm:t>
        <a:bodyPr/>
        <a:lstStyle/>
        <a:p>
          <a:endParaRPr lang="en-US"/>
        </a:p>
      </dgm:t>
    </dgm:pt>
    <dgm:pt modelId="{4B8C0C84-0DF7-4DD8-AB4C-D9B5AF97A447}" type="pres">
      <dgm:prSet presAssocID="{18F213F9-3E6C-4C71-BA09-177694A116BC}" presName="root2" presStyleCnt="0"/>
      <dgm:spPr/>
      <dgm:t>
        <a:bodyPr/>
        <a:lstStyle/>
        <a:p>
          <a:endParaRPr lang="en-US"/>
        </a:p>
      </dgm:t>
    </dgm:pt>
    <dgm:pt modelId="{AA1A16AE-EEBA-48D7-B9F2-CE8591DBFF7B}" type="pres">
      <dgm:prSet presAssocID="{18F213F9-3E6C-4C71-BA09-177694A116BC}" presName="LevelTwoTextNode" presStyleLbl="node3" presStyleIdx="1" presStyleCnt="2" custScaleX="122202" custLinFactNeighborX="-3391" custLinFactNeighborY="30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0EB10E-F48E-42C4-8F83-27E0E2FF1161}" type="pres">
      <dgm:prSet presAssocID="{18F213F9-3E6C-4C71-BA09-177694A116BC}" presName="level3hierChild" presStyleCnt="0"/>
      <dgm:spPr/>
      <dgm:t>
        <a:bodyPr/>
        <a:lstStyle/>
        <a:p>
          <a:endParaRPr lang="en-US"/>
        </a:p>
      </dgm:t>
    </dgm:pt>
    <dgm:pt modelId="{5930C470-47C2-4712-A757-F9D2CCA6DBC2}" type="pres">
      <dgm:prSet presAssocID="{D1A0A87D-F200-45AC-832B-4AA6B3F4785C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23E715C3-45E9-43C2-B31D-D2087B3B34F8}" type="pres">
      <dgm:prSet presAssocID="{D1A0A87D-F200-45AC-832B-4AA6B3F4785C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C6DC781-6749-4B6D-B77F-0452762C8658}" type="pres">
      <dgm:prSet presAssocID="{425E6E7D-171A-454E-93ED-4C251F3640E8}" presName="root2" presStyleCnt="0"/>
      <dgm:spPr/>
      <dgm:t>
        <a:bodyPr/>
        <a:lstStyle/>
        <a:p>
          <a:endParaRPr lang="en-US"/>
        </a:p>
      </dgm:t>
    </dgm:pt>
    <dgm:pt modelId="{2B97831D-8FC6-489F-A548-1BAE342E873C}" type="pres">
      <dgm:prSet presAssocID="{425E6E7D-171A-454E-93ED-4C251F3640E8}" presName="LevelTwoTextNode" presStyleLbl="node2" presStyleIdx="1" presStyleCnt="2" custLinFactNeighborX="-24750" custLinFactNeighborY="-180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A62627-412B-479C-A762-513539FDE8DC}" type="pres">
      <dgm:prSet presAssocID="{425E6E7D-171A-454E-93ED-4C251F3640E8}" presName="level3hierChild" presStyleCnt="0"/>
      <dgm:spPr/>
      <dgm:t>
        <a:bodyPr/>
        <a:lstStyle/>
        <a:p>
          <a:endParaRPr lang="en-US"/>
        </a:p>
      </dgm:t>
    </dgm:pt>
  </dgm:ptLst>
  <dgm:cxnLst>
    <dgm:cxn modelId="{5EAC2121-C4CB-4FD4-A3AA-7EDEDC76BF12}" type="presOf" srcId="{45381D9B-6FEA-48FA-80F6-BF0DC95F2486}" destId="{F38F8F12-6A87-4FAA-9DC1-FF168E1417E4}" srcOrd="0" destOrd="0" presId="urn:microsoft.com/office/officeart/2005/8/layout/hierarchy2"/>
    <dgm:cxn modelId="{AC77B073-1CE9-4F5D-8712-0B4D82D4B3F1}" srcId="{1E02E526-6348-418A-A9AA-B3A5E2BFAB7C}" destId="{AE35C6F2-DCC2-46CD-B1D6-86A24AFD2BCE}" srcOrd="0" destOrd="0" parTransId="{45381D9B-6FEA-48FA-80F6-BF0DC95F2486}" sibTransId="{CA5BE0F7-D986-46D9-BC77-FD1C80548DA6}"/>
    <dgm:cxn modelId="{F7A74DBD-A192-4085-A8B5-67E45215B048}" srcId="{1E02E526-6348-418A-A9AA-B3A5E2BFAB7C}" destId="{18F213F9-3E6C-4C71-BA09-177694A116BC}" srcOrd="1" destOrd="0" parTransId="{F1EC3857-915F-46DA-8CD7-63798086A9DB}" sibTransId="{34E0E56A-0FD4-4BE6-BC30-E030946A389B}"/>
    <dgm:cxn modelId="{03758395-90C2-4BC1-835E-0734607A858F}" type="presOf" srcId="{1E02E526-6348-418A-A9AA-B3A5E2BFAB7C}" destId="{78454330-398F-4EB4-A14A-C30ABF02DBBA}" srcOrd="0" destOrd="0" presId="urn:microsoft.com/office/officeart/2005/8/layout/hierarchy2"/>
    <dgm:cxn modelId="{18646D60-7D4B-4E47-BFAA-83CE17C36B11}" type="presOf" srcId="{45381D9B-6FEA-48FA-80F6-BF0DC95F2486}" destId="{030C94C1-3FDE-45A1-A655-856403F55489}" srcOrd="1" destOrd="0" presId="urn:microsoft.com/office/officeart/2005/8/layout/hierarchy2"/>
    <dgm:cxn modelId="{D27B5048-1040-4DF9-803B-42145280BDE9}" type="presOf" srcId="{F1EC3857-915F-46DA-8CD7-63798086A9DB}" destId="{073B54EA-55B8-4719-AE27-85CA3820A60E}" srcOrd="0" destOrd="0" presId="urn:microsoft.com/office/officeart/2005/8/layout/hierarchy2"/>
    <dgm:cxn modelId="{EF425773-C7EE-40A1-80F4-259BB67C5FD7}" type="presOf" srcId="{E7DA2E6E-6801-4E06-9D19-BA3B27597D22}" destId="{73D42178-3D7A-4296-A642-E5D37BBBA9FE}" srcOrd="0" destOrd="0" presId="urn:microsoft.com/office/officeart/2005/8/layout/hierarchy2"/>
    <dgm:cxn modelId="{9FAD9649-F416-4B6E-844B-73E8F076A368}" type="presOf" srcId="{23C803B6-792E-4845-9605-39042CF9F78F}" destId="{7A5CE06B-593A-44F1-AC0E-533B977E6759}" srcOrd="1" destOrd="0" presId="urn:microsoft.com/office/officeart/2005/8/layout/hierarchy2"/>
    <dgm:cxn modelId="{27E0545F-97DC-4C5A-8378-036F9FA31EB6}" type="presOf" srcId="{F1EC3857-915F-46DA-8CD7-63798086A9DB}" destId="{1C03A334-BDA7-4ECA-8BEB-F52264DE168C}" srcOrd="1" destOrd="0" presId="urn:microsoft.com/office/officeart/2005/8/layout/hierarchy2"/>
    <dgm:cxn modelId="{537E7ECD-76E6-4914-9AA0-7C2280302340}" srcId="{E7DA2E6E-6801-4E06-9D19-BA3B27597D22}" destId="{1E02E526-6348-418A-A9AA-B3A5E2BFAB7C}" srcOrd="0" destOrd="0" parTransId="{23C803B6-792E-4845-9605-39042CF9F78F}" sibTransId="{F4B83ED1-7EA0-4959-881D-33FA8FD6D996}"/>
    <dgm:cxn modelId="{165F3534-ADBF-49C2-8A68-A102F6361DEF}" type="presOf" srcId="{D1A0A87D-F200-45AC-832B-4AA6B3F4785C}" destId="{5930C470-47C2-4712-A757-F9D2CCA6DBC2}" srcOrd="0" destOrd="0" presId="urn:microsoft.com/office/officeart/2005/8/layout/hierarchy2"/>
    <dgm:cxn modelId="{2CF2F440-9B52-4563-9EC1-872278A2B2F6}" type="presOf" srcId="{D1A0A87D-F200-45AC-832B-4AA6B3F4785C}" destId="{23E715C3-45E9-43C2-B31D-D2087B3B34F8}" srcOrd="1" destOrd="0" presId="urn:microsoft.com/office/officeart/2005/8/layout/hierarchy2"/>
    <dgm:cxn modelId="{CD076DC7-3F5E-420B-9C28-6ABCC02DB55B}" srcId="{E7DA2E6E-6801-4E06-9D19-BA3B27597D22}" destId="{425E6E7D-171A-454E-93ED-4C251F3640E8}" srcOrd="1" destOrd="0" parTransId="{D1A0A87D-F200-45AC-832B-4AA6B3F4785C}" sibTransId="{56E18124-1B4E-4A98-9BFA-71B1C9D333C5}"/>
    <dgm:cxn modelId="{6672D383-5DE7-4C1D-B065-02E99D5D0D81}" type="presOf" srcId="{425E6E7D-171A-454E-93ED-4C251F3640E8}" destId="{2B97831D-8FC6-489F-A548-1BAE342E873C}" srcOrd="0" destOrd="0" presId="urn:microsoft.com/office/officeart/2005/8/layout/hierarchy2"/>
    <dgm:cxn modelId="{235F894F-6679-45A4-B738-FB7513D4A89D}" srcId="{3066F2CD-CEB1-4232-8F00-AB693EEF0310}" destId="{E7DA2E6E-6801-4E06-9D19-BA3B27597D22}" srcOrd="0" destOrd="0" parTransId="{7FA01EAB-50FA-425F-930C-CCBCD990FE07}" sibTransId="{BB75A01E-5013-45B3-AE37-F23B10225D39}"/>
    <dgm:cxn modelId="{3E1ED966-6321-4657-BCD2-3C018A8652F9}" type="presOf" srcId="{AE35C6F2-DCC2-46CD-B1D6-86A24AFD2BCE}" destId="{B6C217B9-3BBD-4D67-B06D-F3B9258B3672}" srcOrd="0" destOrd="0" presId="urn:microsoft.com/office/officeart/2005/8/layout/hierarchy2"/>
    <dgm:cxn modelId="{733E2BB0-EBF9-40DE-A5C3-D016DFCB3BC6}" type="presOf" srcId="{3066F2CD-CEB1-4232-8F00-AB693EEF0310}" destId="{74D6E273-E71B-45CF-A891-368771472B2A}" srcOrd="0" destOrd="0" presId="urn:microsoft.com/office/officeart/2005/8/layout/hierarchy2"/>
    <dgm:cxn modelId="{52E4B23A-C3A3-46CF-AE1D-CD2FEF3770D7}" type="presOf" srcId="{23C803B6-792E-4845-9605-39042CF9F78F}" destId="{CA75F73D-1CE9-4B49-860E-0B01E08F75A3}" srcOrd="0" destOrd="0" presId="urn:microsoft.com/office/officeart/2005/8/layout/hierarchy2"/>
    <dgm:cxn modelId="{620A1532-45FD-4AC4-96F6-5698856AE06D}" type="presOf" srcId="{18F213F9-3E6C-4C71-BA09-177694A116BC}" destId="{AA1A16AE-EEBA-48D7-B9F2-CE8591DBFF7B}" srcOrd="0" destOrd="0" presId="urn:microsoft.com/office/officeart/2005/8/layout/hierarchy2"/>
    <dgm:cxn modelId="{F8E4DE3F-9991-41C8-97B7-75B835E8E52F}" type="presParOf" srcId="{74D6E273-E71B-45CF-A891-368771472B2A}" destId="{A86D9BA5-5E8D-4F4D-B563-969F5B26ABFC}" srcOrd="0" destOrd="0" presId="urn:microsoft.com/office/officeart/2005/8/layout/hierarchy2"/>
    <dgm:cxn modelId="{1FD675EB-6EFD-4DF4-A99E-2633884395D9}" type="presParOf" srcId="{A86D9BA5-5E8D-4F4D-B563-969F5B26ABFC}" destId="{73D42178-3D7A-4296-A642-E5D37BBBA9FE}" srcOrd="0" destOrd="0" presId="urn:microsoft.com/office/officeart/2005/8/layout/hierarchy2"/>
    <dgm:cxn modelId="{D3A1026E-2D67-48B9-9837-84E7E5C1BCAA}" type="presParOf" srcId="{A86D9BA5-5E8D-4F4D-B563-969F5B26ABFC}" destId="{804CF28B-6DE6-494C-B5BC-B1FA23FA2A3D}" srcOrd="1" destOrd="0" presId="urn:microsoft.com/office/officeart/2005/8/layout/hierarchy2"/>
    <dgm:cxn modelId="{DDB23A0E-0C12-491C-B31A-C976F969A76C}" type="presParOf" srcId="{804CF28B-6DE6-494C-B5BC-B1FA23FA2A3D}" destId="{CA75F73D-1CE9-4B49-860E-0B01E08F75A3}" srcOrd="0" destOrd="0" presId="urn:microsoft.com/office/officeart/2005/8/layout/hierarchy2"/>
    <dgm:cxn modelId="{04F77B7C-BD56-4E5A-BEA9-D8B27046507B}" type="presParOf" srcId="{CA75F73D-1CE9-4B49-860E-0B01E08F75A3}" destId="{7A5CE06B-593A-44F1-AC0E-533B977E6759}" srcOrd="0" destOrd="0" presId="urn:microsoft.com/office/officeart/2005/8/layout/hierarchy2"/>
    <dgm:cxn modelId="{7743DA28-85BF-4961-8D12-3251DC56AF11}" type="presParOf" srcId="{804CF28B-6DE6-494C-B5BC-B1FA23FA2A3D}" destId="{B3520509-9670-40DC-8D3E-67686ED20643}" srcOrd="1" destOrd="0" presId="urn:microsoft.com/office/officeart/2005/8/layout/hierarchy2"/>
    <dgm:cxn modelId="{507FA0C2-41AC-42A0-B2CA-FC0E5D35AF9A}" type="presParOf" srcId="{B3520509-9670-40DC-8D3E-67686ED20643}" destId="{78454330-398F-4EB4-A14A-C30ABF02DBBA}" srcOrd="0" destOrd="0" presId="urn:microsoft.com/office/officeart/2005/8/layout/hierarchy2"/>
    <dgm:cxn modelId="{1C159188-13C6-469A-B04F-A96F81FFC8E0}" type="presParOf" srcId="{B3520509-9670-40DC-8D3E-67686ED20643}" destId="{5E7C160A-1799-41B7-A5DB-C5FFBCDFB169}" srcOrd="1" destOrd="0" presId="urn:microsoft.com/office/officeart/2005/8/layout/hierarchy2"/>
    <dgm:cxn modelId="{8CA95380-2F1D-4E23-B64C-696A27052407}" type="presParOf" srcId="{5E7C160A-1799-41B7-A5DB-C5FFBCDFB169}" destId="{F38F8F12-6A87-4FAA-9DC1-FF168E1417E4}" srcOrd="0" destOrd="0" presId="urn:microsoft.com/office/officeart/2005/8/layout/hierarchy2"/>
    <dgm:cxn modelId="{03B5BAFD-F6A8-4FB1-8BF4-3049371EEB82}" type="presParOf" srcId="{F38F8F12-6A87-4FAA-9DC1-FF168E1417E4}" destId="{030C94C1-3FDE-45A1-A655-856403F55489}" srcOrd="0" destOrd="0" presId="urn:microsoft.com/office/officeart/2005/8/layout/hierarchy2"/>
    <dgm:cxn modelId="{920F967D-98FA-4075-9B24-9F4C2E5F8D99}" type="presParOf" srcId="{5E7C160A-1799-41B7-A5DB-C5FFBCDFB169}" destId="{2204E01B-6405-449E-A5C7-4ECE2736D0E5}" srcOrd="1" destOrd="0" presId="urn:microsoft.com/office/officeart/2005/8/layout/hierarchy2"/>
    <dgm:cxn modelId="{BBF93DD4-FD89-4FB8-85AB-BAEE6C4534A0}" type="presParOf" srcId="{2204E01B-6405-449E-A5C7-4ECE2736D0E5}" destId="{B6C217B9-3BBD-4D67-B06D-F3B9258B3672}" srcOrd="0" destOrd="0" presId="urn:microsoft.com/office/officeart/2005/8/layout/hierarchy2"/>
    <dgm:cxn modelId="{DC9C688E-F0AF-429F-8B45-32DBA448A5D5}" type="presParOf" srcId="{2204E01B-6405-449E-A5C7-4ECE2736D0E5}" destId="{0BDCAD03-A9F8-4ACC-86A9-A07EC122776B}" srcOrd="1" destOrd="0" presId="urn:microsoft.com/office/officeart/2005/8/layout/hierarchy2"/>
    <dgm:cxn modelId="{B9A91BFC-2ABA-4271-AB42-7A3EA7550A48}" type="presParOf" srcId="{5E7C160A-1799-41B7-A5DB-C5FFBCDFB169}" destId="{073B54EA-55B8-4719-AE27-85CA3820A60E}" srcOrd="2" destOrd="0" presId="urn:microsoft.com/office/officeart/2005/8/layout/hierarchy2"/>
    <dgm:cxn modelId="{234AFA13-49B6-4AE1-80C3-516F4ABC309B}" type="presParOf" srcId="{073B54EA-55B8-4719-AE27-85CA3820A60E}" destId="{1C03A334-BDA7-4ECA-8BEB-F52264DE168C}" srcOrd="0" destOrd="0" presId="urn:microsoft.com/office/officeart/2005/8/layout/hierarchy2"/>
    <dgm:cxn modelId="{77C411F6-2AFF-4610-84F5-2CA11CF6B1A4}" type="presParOf" srcId="{5E7C160A-1799-41B7-A5DB-C5FFBCDFB169}" destId="{4B8C0C84-0DF7-4DD8-AB4C-D9B5AF97A447}" srcOrd="3" destOrd="0" presId="urn:microsoft.com/office/officeart/2005/8/layout/hierarchy2"/>
    <dgm:cxn modelId="{DCB0AED8-E9E2-431A-8DBE-7A2FB137FF1E}" type="presParOf" srcId="{4B8C0C84-0DF7-4DD8-AB4C-D9B5AF97A447}" destId="{AA1A16AE-EEBA-48D7-B9F2-CE8591DBFF7B}" srcOrd="0" destOrd="0" presId="urn:microsoft.com/office/officeart/2005/8/layout/hierarchy2"/>
    <dgm:cxn modelId="{1D604E2A-CCC4-4236-99B5-FE5546983B7C}" type="presParOf" srcId="{4B8C0C84-0DF7-4DD8-AB4C-D9B5AF97A447}" destId="{CF0EB10E-F48E-42C4-8F83-27E0E2FF1161}" srcOrd="1" destOrd="0" presId="urn:microsoft.com/office/officeart/2005/8/layout/hierarchy2"/>
    <dgm:cxn modelId="{5A505AE2-6A3E-4C70-B4AE-F30A7B95902E}" type="presParOf" srcId="{804CF28B-6DE6-494C-B5BC-B1FA23FA2A3D}" destId="{5930C470-47C2-4712-A757-F9D2CCA6DBC2}" srcOrd="2" destOrd="0" presId="urn:microsoft.com/office/officeart/2005/8/layout/hierarchy2"/>
    <dgm:cxn modelId="{0DF0F603-3FCA-485D-8F54-8E6D0D742374}" type="presParOf" srcId="{5930C470-47C2-4712-A757-F9D2CCA6DBC2}" destId="{23E715C3-45E9-43C2-B31D-D2087B3B34F8}" srcOrd="0" destOrd="0" presId="urn:microsoft.com/office/officeart/2005/8/layout/hierarchy2"/>
    <dgm:cxn modelId="{222A6D62-E518-424E-96B1-224638BCC40D}" type="presParOf" srcId="{804CF28B-6DE6-494C-B5BC-B1FA23FA2A3D}" destId="{0C6DC781-6749-4B6D-B77F-0452762C8658}" srcOrd="3" destOrd="0" presId="urn:microsoft.com/office/officeart/2005/8/layout/hierarchy2"/>
    <dgm:cxn modelId="{2F614619-F60D-4E01-841B-22197E1E5296}" type="presParOf" srcId="{0C6DC781-6749-4B6D-B77F-0452762C8658}" destId="{2B97831D-8FC6-489F-A548-1BAE342E873C}" srcOrd="0" destOrd="0" presId="urn:microsoft.com/office/officeart/2005/8/layout/hierarchy2"/>
    <dgm:cxn modelId="{8CF40631-0C09-4443-B1D5-B1CED951EFA6}" type="presParOf" srcId="{0C6DC781-6749-4B6D-B77F-0452762C8658}" destId="{BCA62627-412B-479C-A762-513539FDE8D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9E4AA5-C37C-4F87-969D-784F62038A20}" type="doc">
      <dgm:prSet loTypeId="urn:microsoft.com/office/officeart/2005/8/layout/radial3" loCatId="cycle" qsTypeId="urn:microsoft.com/office/officeart/2005/8/quickstyle/simple2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CDBDFD5-8DE8-4E0C-AB5F-ADC674267FA0}">
      <dgm:prSet phldrT="[Text]" custT="1"/>
      <dgm:spPr/>
      <dgm:t>
        <a:bodyPr/>
        <a:lstStyle/>
        <a:p>
          <a:r>
            <a:rPr lang="en-US" sz="2400" dirty="0" smtClean="0"/>
            <a:t>Product Basket</a:t>
          </a:r>
          <a:endParaRPr lang="en-US" sz="2400" dirty="0"/>
        </a:p>
      </dgm:t>
    </dgm:pt>
    <dgm:pt modelId="{4DF06288-DB95-42AF-A114-E593A9EA9FAE}" type="parTrans" cxnId="{E7504354-220B-4946-91B2-DCE648D1EB22}">
      <dgm:prSet/>
      <dgm:spPr/>
      <dgm:t>
        <a:bodyPr/>
        <a:lstStyle/>
        <a:p>
          <a:endParaRPr lang="en-US"/>
        </a:p>
      </dgm:t>
    </dgm:pt>
    <dgm:pt modelId="{094DCDF2-016C-4FA0-8D03-13C698D2EFCA}" type="sibTrans" cxnId="{E7504354-220B-4946-91B2-DCE648D1EB22}">
      <dgm:prSet/>
      <dgm:spPr/>
      <dgm:t>
        <a:bodyPr/>
        <a:lstStyle/>
        <a:p>
          <a:endParaRPr lang="en-US"/>
        </a:p>
      </dgm:t>
    </dgm:pt>
    <dgm:pt modelId="{FC3BBB47-706B-42A2-9FAE-75BD533EA5C3}">
      <dgm:prSet phldrT="[Text]" custT="1"/>
      <dgm:spPr/>
      <dgm:t>
        <a:bodyPr/>
        <a:lstStyle/>
        <a:p>
          <a:r>
            <a:rPr lang="en-US" sz="1600" b="0" dirty="0" smtClean="0"/>
            <a:t>Cough &amp; Cold Remedies</a:t>
          </a:r>
          <a:endParaRPr lang="en-US" sz="1600" b="0" dirty="0"/>
        </a:p>
      </dgm:t>
    </dgm:pt>
    <dgm:pt modelId="{1B95279E-4431-4ABB-9890-8D777DBACA98}" type="parTrans" cxnId="{C87DA7EE-1DE3-409C-A623-F72D3F97BCFF}">
      <dgm:prSet/>
      <dgm:spPr/>
      <dgm:t>
        <a:bodyPr/>
        <a:lstStyle/>
        <a:p>
          <a:endParaRPr lang="en-US"/>
        </a:p>
      </dgm:t>
    </dgm:pt>
    <dgm:pt modelId="{5C87E38F-DC15-418F-AAEB-E966CD7C1564}" type="sibTrans" cxnId="{C87DA7EE-1DE3-409C-A623-F72D3F97BCFF}">
      <dgm:prSet/>
      <dgm:spPr/>
      <dgm:t>
        <a:bodyPr/>
        <a:lstStyle/>
        <a:p>
          <a:endParaRPr lang="en-US"/>
        </a:p>
      </dgm:t>
    </dgm:pt>
    <dgm:pt modelId="{9B118E36-0EB6-4D12-8AF6-D454CB4EAFA4}">
      <dgm:prSet phldrT="[Text]" custT="1"/>
      <dgm:spPr/>
      <dgm:t>
        <a:bodyPr/>
        <a:lstStyle/>
        <a:p>
          <a:r>
            <a:rPr lang="en-US" sz="1600" b="0" dirty="0" err="1" smtClean="0"/>
            <a:t>Galenicals</a:t>
          </a:r>
          <a:endParaRPr lang="en-US" sz="1600" b="0" dirty="0"/>
        </a:p>
      </dgm:t>
    </dgm:pt>
    <dgm:pt modelId="{DD6C727A-3ADB-4F48-824D-52A41A991950}" type="parTrans" cxnId="{029E4A02-650C-44EA-823B-90F567D2A397}">
      <dgm:prSet/>
      <dgm:spPr/>
      <dgm:t>
        <a:bodyPr/>
        <a:lstStyle/>
        <a:p>
          <a:endParaRPr lang="en-US"/>
        </a:p>
      </dgm:t>
    </dgm:pt>
    <dgm:pt modelId="{DE75208A-537E-464C-9F90-DC4C6701537B}" type="sibTrans" cxnId="{029E4A02-650C-44EA-823B-90F567D2A397}">
      <dgm:prSet/>
      <dgm:spPr/>
      <dgm:t>
        <a:bodyPr/>
        <a:lstStyle/>
        <a:p>
          <a:endParaRPr lang="en-US"/>
        </a:p>
      </dgm:t>
    </dgm:pt>
    <dgm:pt modelId="{A89984A8-86F3-4E3A-86B4-8A9273EFF707}">
      <dgm:prSet phldrT="[Text]" custT="1"/>
      <dgm:spPr/>
      <dgm:t>
        <a:bodyPr/>
        <a:lstStyle/>
        <a:p>
          <a:r>
            <a:rPr lang="en-US" sz="1600" b="0" dirty="0" smtClean="0"/>
            <a:t>Vitamins</a:t>
          </a:r>
          <a:endParaRPr lang="en-US" sz="1600" b="0" dirty="0"/>
        </a:p>
      </dgm:t>
    </dgm:pt>
    <dgm:pt modelId="{B8AD744A-3402-4BF6-9D54-6CC2D670B25C}" type="parTrans" cxnId="{8C38BAC2-BD0B-4B6B-8EA7-D60809697C5F}">
      <dgm:prSet/>
      <dgm:spPr/>
      <dgm:t>
        <a:bodyPr/>
        <a:lstStyle/>
        <a:p>
          <a:endParaRPr lang="en-US"/>
        </a:p>
      </dgm:t>
    </dgm:pt>
    <dgm:pt modelId="{5827F25C-13DC-4D6E-89D0-1FD08E5FF679}" type="sibTrans" cxnId="{8C38BAC2-BD0B-4B6B-8EA7-D60809697C5F}">
      <dgm:prSet/>
      <dgm:spPr/>
      <dgm:t>
        <a:bodyPr/>
        <a:lstStyle/>
        <a:p>
          <a:endParaRPr lang="en-US"/>
        </a:p>
      </dgm:t>
    </dgm:pt>
    <dgm:pt modelId="{CFFC64C7-585C-4916-BB77-251A550668A4}">
      <dgm:prSet phldrT="[Text]" custT="1"/>
      <dgm:spPr/>
      <dgm:t>
        <a:bodyPr/>
        <a:lstStyle/>
        <a:p>
          <a:r>
            <a:rPr lang="en-US" sz="1600" b="0" dirty="0" smtClean="0"/>
            <a:t>Palliative &amp; Healthcare</a:t>
          </a:r>
          <a:endParaRPr lang="en-US" sz="1600" b="0" dirty="0"/>
        </a:p>
      </dgm:t>
    </dgm:pt>
    <dgm:pt modelId="{9511B8D0-F246-4352-933D-1937EB16A9A2}" type="parTrans" cxnId="{F607482A-4AC0-4A18-892C-0889BF474539}">
      <dgm:prSet/>
      <dgm:spPr/>
      <dgm:t>
        <a:bodyPr/>
        <a:lstStyle/>
        <a:p>
          <a:endParaRPr lang="en-US"/>
        </a:p>
      </dgm:t>
    </dgm:pt>
    <dgm:pt modelId="{7415797B-F109-403F-B9E7-331207CCA469}" type="sibTrans" cxnId="{F607482A-4AC0-4A18-892C-0889BF474539}">
      <dgm:prSet/>
      <dgm:spPr/>
      <dgm:t>
        <a:bodyPr/>
        <a:lstStyle/>
        <a:p>
          <a:endParaRPr lang="en-US"/>
        </a:p>
      </dgm:t>
    </dgm:pt>
    <dgm:pt modelId="{0B5D97A0-92BB-43A7-A7BA-D3A0342A97B0}">
      <dgm:prSet custT="1"/>
      <dgm:spPr/>
      <dgm:t>
        <a:bodyPr/>
        <a:lstStyle/>
        <a:p>
          <a:r>
            <a:rPr lang="en-US" sz="1600" b="0" dirty="0" smtClean="0"/>
            <a:t>Oils</a:t>
          </a:r>
          <a:endParaRPr lang="en-US" sz="1600" b="0" dirty="0"/>
        </a:p>
      </dgm:t>
    </dgm:pt>
    <dgm:pt modelId="{720A0446-3120-4872-8BC8-0CB825179830}" type="parTrans" cxnId="{F83ECC09-4121-4B54-B679-D2C9DB26E54C}">
      <dgm:prSet/>
      <dgm:spPr/>
      <dgm:t>
        <a:bodyPr/>
        <a:lstStyle/>
        <a:p>
          <a:endParaRPr lang="en-US"/>
        </a:p>
      </dgm:t>
    </dgm:pt>
    <dgm:pt modelId="{BA3DFCE6-2FFA-4973-91CF-139646CE0839}" type="sibTrans" cxnId="{F83ECC09-4121-4B54-B679-D2C9DB26E54C}">
      <dgm:prSet/>
      <dgm:spPr/>
      <dgm:t>
        <a:bodyPr/>
        <a:lstStyle/>
        <a:p>
          <a:endParaRPr lang="en-US"/>
        </a:p>
      </dgm:t>
    </dgm:pt>
    <dgm:pt modelId="{B0A5A91B-FA21-4A39-9243-EFA1435FE5D4}">
      <dgm:prSet custT="1"/>
      <dgm:spPr/>
      <dgm:t>
        <a:bodyPr/>
        <a:lstStyle/>
        <a:p>
          <a:r>
            <a:rPr lang="en-US" sz="1600" b="0" dirty="0" smtClean="0"/>
            <a:t>Antiseptics &amp; Disinfectants</a:t>
          </a:r>
          <a:endParaRPr lang="en-US" sz="1600" b="0" dirty="0"/>
        </a:p>
      </dgm:t>
    </dgm:pt>
    <dgm:pt modelId="{9DC5F9BB-71F5-4BC5-98E6-5FAA7D77AD76}" type="parTrans" cxnId="{93E9614D-E98F-42ED-B46E-F6E69CC78BB8}">
      <dgm:prSet/>
      <dgm:spPr/>
      <dgm:t>
        <a:bodyPr/>
        <a:lstStyle/>
        <a:p>
          <a:endParaRPr lang="en-US"/>
        </a:p>
      </dgm:t>
    </dgm:pt>
    <dgm:pt modelId="{816D3000-1155-402E-90E9-7B6DF5C72B49}" type="sibTrans" cxnId="{93E9614D-E98F-42ED-B46E-F6E69CC78BB8}">
      <dgm:prSet/>
      <dgm:spPr/>
      <dgm:t>
        <a:bodyPr/>
        <a:lstStyle/>
        <a:p>
          <a:endParaRPr lang="en-US"/>
        </a:p>
      </dgm:t>
    </dgm:pt>
    <dgm:pt modelId="{BDA85218-FE76-43DC-B6BA-77818C533FBE}" type="pres">
      <dgm:prSet presAssocID="{999E4AA5-C37C-4F87-969D-784F62038A2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8BAB04-011E-41E8-ABE6-5DA47C51C37E}" type="pres">
      <dgm:prSet presAssocID="{999E4AA5-C37C-4F87-969D-784F62038A20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C9BBC75A-0B56-4475-AA24-6720871FA63B}" type="pres">
      <dgm:prSet presAssocID="{2CDBDFD5-8DE8-4E0C-AB5F-ADC674267FA0}" presName="centerShape" presStyleLbl="vennNode1" presStyleIdx="0" presStyleCnt="7" custScaleX="62279" custScaleY="62279"/>
      <dgm:spPr/>
      <dgm:t>
        <a:bodyPr/>
        <a:lstStyle/>
        <a:p>
          <a:endParaRPr lang="en-US"/>
        </a:p>
      </dgm:t>
    </dgm:pt>
    <dgm:pt modelId="{A6874682-1725-4D0B-B054-C86EE01CE399}" type="pres">
      <dgm:prSet presAssocID="{FC3BBB47-706B-42A2-9FAE-75BD533EA5C3}" presName="node" presStyleLbl="vennNode1" presStyleIdx="1" presStyleCnt="7" custScaleX="125987" custScaleY="132994" custRadScaleRad="90451" custRadScaleInc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DBB4E9-66D0-4936-8584-43DF62B58269}" type="pres">
      <dgm:prSet presAssocID="{9B118E36-0EB6-4D12-8AF6-D454CB4EAFA4}" presName="node" presStyleLbl="vennNode1" presStyleIdx="2" presStyleCnt="7" custScaleX="125987" custScaleY="132994" custRadScaleRad="89365" custRadScaleInc="-49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BD2920-B381-4328-A76A-511D0FC5B2A3}" type="pres">
      <dgm:prSet presAssocID="{A89984A8-86F3-4E3A-86B4-8A9273EFF707}" presName="node" presStyleLbl="vennNode1" presStyleIdx="3" presStyleCnt="7" custScaleX="125987" custScaleY="132994" custRadScaleRad="87147" custRadScaleInc="-23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4DF94-903C-42E9-9989-E90FA9B65C08}" type="pres">
      <dgm:prSet presAssocID="{CFFC64C7-585C-4916-BB77-251A550668A4}" presName="node" presStyleLbl="vennNode1" presStyleIdx="4" presStyleCnt="7" custScaleX="125987" custScaleY="132994" custRadScaleRad="887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43F165-9403-4221-BCB7-EAB7FBE5654A}" type="pres">
      <dgm:prSet presAssocID="{0B5D97A0-92BB-43A7-A7BA-D3A0342A97B0}" presName="node" presStyleLbl="vennNode1" presStyleIdx="5" presStyleCnt="7" custScaleX="125987" custScaleY="132994" custRadScaleRad="88953" custRadScaleInc="-10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512694-1D88-46FF-B704-B2E7390AA2B4}" type="pres">
      <dgm:prSet presAssocID="{B0A5A91B-FA21-4A39-9243-EFA1435FE5D4}" presName="node" presStyleLbl="vennNode1" presStyleIdx="6" presStyleCnt="7" custScaleX="125987" custScaleY="132994" custRadScaleRad="88519" custRadScaleInc="35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EBC098-0710-4429-A5AD-BED93A104FFE}" type="presOf" srcId="{999E4AA5-C37C-4F87-969D-784F62038A20}" destId="{BDA85218-FE76-43DC-B6BA-77818C533FBE}" srcOrd="0" destOrd="0" presId="urn:microsoft.com/office/officeart/2005/8/layout/radial3"/>
    <dgm:cxn modelId="{DC2673A4-53B9-4A63-A2A9-4B5D2DABE592}" type="presOf" srcId="{CFFC64C7-585C-4916-BB77-251A550668A4}" destId="{6EC4DF94-903C-42E9-9989-E90FA9B65C08}" srcOrd="0" destOrd="0" presId="urn:microsoft.com/office/officeart/2005/8/layout/radial3"/>
    <dgm:cxn modelId="{7290B92D-3A6C-4AF4-9B1E-C2B0BC198BDC}" type="presOf" srcId="{0B5D97A0-92BB-43A7-A7BA-D3A0342A97B0}" destId="{9E43F165-9403-4221-BCB7-EAB7FBE5654A}" srcOrd="0" destOrd="0" presId="urn:microsoft.com/office/officeart/2005/8/layout/radial3"/>
    <dgm:cxn modelId="{F83ECC09-4121-4B54-B679-D2C9DB26E54C}" srcId="{2CDBDFD5-8DE8-4E0C-AB5F-ADC674267FA0}" destId="{0B5D97A0-92BB-43A7-A7BA-D3A0342A97B0}" srcOrd="4" destOrd="0" parTransId="{720A0446-3120-4872-8BC8-0CB825179830}" sibTransId="{BA3DFCE6-2FFA-4973-91CF-139646CE0839}"/>
    <dgm:cxn modelId="{21CDF9A2-1521-499C-BA60-FE2972119C10}" type="presOf" srcId="{B0A5A91B-FA21-4A39-9243-EFA1435FE5D4}" destId="{25512694-1D88-46FF-B704-B2E7390AA2B4}" srcOrd="0" destOrd="0" presId="urn:microsoft.com/office/officeart/2005/8/layout/radial3"/>
    <dgm:cxn modelId="{9CCD2BF6-3E3A-4ADC-9F6B-D735C2535498}" type="presOf" srcId="{2CDBDFD5-8DE8-4E0C-AB5F-ADC674267FA0}" destId="{C9BBC75A-0B56-4475-AA24-6720871FA63B}" srcOrd="0" destOrd="0" presId="urn:microsoft.com/office/officeart/2005/8/layout/radial3"/>
    <dgm:cxn modelId="{6F626798-4B80-4F3B-964F-340D94D4893E}" type="presOf" srcId="{9B118E36-0EB6-4D12-8AF6-D454CB4EAFA4}" destId="{99DBB4E9-66D0-4936-8584-43DF62B58269}" srcOrd="0" destOrd="0" presId="urn:microsoft.com/office/officeart/2005/8/layout/radial3"/>
    <dgm:cxn modelId="{210A9B9E-C713-4BB4-A859-42C72FE992AF}" type="presOf" srcId="{A89984A8-86F3-4E3A-86B4-8A9273EFF707}" destId="{52BD2920-B381-4328-A76A-511D0FC5B2A3}" srcOrd="0" destOrd="0" presId="urn:microsoft.com/office/officeart/2005/8/layout/radial3"/>
    <dgm:cxn modelId="{93E9614D-E98F-42ED-B46E-F6E69CC78BB8}" srcId="{2CDBDFD5-8DE8-4E0C-AB5F-ADC674267FA0}" destId="{B0A5A91B-FA21-4A39-9243-EFA1435FE5D4}" srcOrd="5" destOrd="0" parTransId="{9DC5F9BB-71F5-4BC5-98E6-5FAA7D77AD76}" sibTransId="{816D3000-1155-402E-90E9-7B6DF5C72B49}"/>
    <dgm:cxn modelId="{F607482A-4AC0-4A18-892C-0889BF474539}" srcId="{2CDBDFD5-8DE8-4E0C-AB5F-ADC674267FA0}" destId="{CFFC64C7-585C-4916-BB77-251A550668A4}" srcOrd="3" destOrd="0" parTransId="{9511B8D0-F246-4352-933D-1937EB16A9A2}" sibTransId="{7415797B-F109-403F-B9E7-331207CCA469}"/>
    <dgm:cxn modelId="{C87DA7EE-1DE3-409C-A623-F72D3F97BCFF}" srcId="{2CDBDFD5-8DE8-4E0C-AB5F-ADC674267FA0}" destId="{FC3BBB47-706B-42A2-9FAE-75BD533EA5C3}" srcOrd="0" destOrd="0" parTransId="{1B95279E-4431-4ABB-9890-8D777DBACA98}" sibTransId="{5C87E38F-DC15-418F-AAEB-E966CD7C1564}"/>
    <dgm:cxn modelId="{1121C8B5-B5D0-423F-BBC6-FD3DF0DE6E86}" type="presOf" srcId="{FC3BBB47-706B-42A2-9FAE-75BD533EA5C3}" destId="{A6874682-1725-4D0B-B054-C86EE01CE399}" srcOrd="0" destOrd="0" presId="urn:microsoft.com/office/officeart/2005/8/layout/radial3"/>
    <dgm:cxn modelId="{E7504354-220B-4946-91B2-DCE648D1EB22}" srcId="{999E4AA5-C37C-4F87-969D-784F62038A20}" destId="{2CDBDFD5-8DE8-4E0C-AB5F-ADC674267FA0}" srcOrd="0" destOrd="0" parTransId="{4DF06288-DB95-42AF-A114-E593A9EA9FAE}" sibTransId="{094DCDF2-016C-4FA0-8D03-13C698D2EFCA}"/>
    <dgm:cxn modelId="{029E4A02-650C-44EA-823B-90F567D2A397}" srcId="{2CDBDFD5-8DE8-4E0C-AB5F-ADC674267FA0}" destId="{9B118E36-0EB6-4D12-8AF6-D454CB4EAFA4}" srcOrd="1" destOrd="0" parTransId="{DD6C727A-3ADB-4F48-824D-52A41A991950}" sibTransId="{DE75208A-537E-464C-9F90-DC4C6701537B}"/>
    <dgm:cxn modelId="{8C38BAC2-BD0B-4B6B-8EA7-D60809697C5F}" srcId="{2CDBDFD5-8DE8-4E0C-AB5F-ADC674267FA0}" destId="{A89984A8-86F3-4E3A-86B4-8A9273EFF707}" srcOrd="2" destOrd="0" parTransId="{B8AD744A-3402-4BF6-9D54-6CC2D670B25C}" sibTransId="{5827F25C-13DC-4D6E-89D0-1FD08E5FF679}"/>
    <dgm:cxn modelId="{48173597-4ADB-4434-AA1A-38082D5DB89B}" type="presParOf" srcId="{BDA85218-FE76-43DC-B6BA-77818C533FBE}" destId="{238BAB04-011E-41E8-ABE6-5DA47C51C37E}" srcOrd="0" destOrd="0" presId="urn:microsoft.com/office/officeart/2005/8/layout/radial3"/>
    <dgm:cxn modelId="{864E4521-1212-409B-9FC8-49EB74C94075}" type="presParOf" srcId="{238BAB04-011E-41E8-ABE6-5DA47C51C37E}" destId="{C9BBC75A-0B56-4475-AA24-6720871FA63B}" srcOrd="0" destOrd="0" presId="urn:microsoft.com/office/officeart/2005/8/layout/radial3"/>
    <dgm:cxn modelId="{7F252D7A-25F3-4E7C-A43D-78DE92497E68}" type="presParOf" srcId="{238BAB04-011E-41E8-ABE6-5DA47C51C37E}" destId="{A6874682-1725-4D0B-B054-C86EE01CE399}" srcOrd="1" destOrd="0" presId="urn:microsoft.com/office/officeart/2005/8/layout/radial3"/>
    <dgm:cxn modelId="{A116D146-C706-4DF4-8387-6FD29C7FDE5B}" type="presParOf" srcId="{238BAB04-011E-41E8-ABE6-5DA47C51C37E}" destId="{99DBB4E9-66D0-4936-8584-43DF62B58269}" srcOrd="2" destOrd="0" presId="urn:microsoft.com/office/officeart/2005/8/layout/radial3"/>
    <dgm:cxn modelId="{E904C27C-8A5C-40B4-A805-7EBD309F8DD5}" type="presParOf" srcId="{238BAB04-011E-41E8-ABE6-5DA47C51C37E}" destId="{52BD2920-B381-4328-A76A-511D0FC5B2A3}" srcOrd="3" destOrd="0" presId="urn:microsoft.com/office/officeart/2005/8/layout/radial3"/>
    <dgm:cxn modelId="{272874C2-D9FA-45A6-87B2-BDBFFD7FE98F}" type="presParOf" srcId="{238BAB04-011E-41E8-ABE6-5DA47C51C37E}" destId="{6EC4DF94-903C-42E9-9989-E90FA9B65C08}" srcOrd="4" destOrd="0" presId="urn:microsoft.com/office/officeart/2005/8/layout/radial3"/>
    <dgm:cxn modelId="{41365727-CE61-4E21-A71D-27E021676EE5}" type="presParOf" srcId="{238BAB04-011E-41E8-ABE6-5DA47C51C37E}" destId="{9E43F165-9403-4221-BCB7-EAB7FBE5654A}" srcOrd="5" destOrd="0" presId="urn:microsoft.com/office/officeart/2005/8/layout/radial3"/>
    <dgm:cxn modelId="{FE1C17EE-7DAB-4B47-BF1C-E79FF7E0D7A4}" type="presParOf" srcId="{238BAB04-011E-41E8-ABE6-5DA47C51C37E}" destId="{25512694-1D88-46FF-B704-B2E7390AA2B4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721CB9E-2DF6-4EE7-8E0A-24D33C4EEED4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F12C7F75-A7D4-4E5F-AA9A-2FF5B077C616}">
      <dgm:prSet phldrT="[Text]"/>
      <dgm:spPr/>
      <dgm:t>
        <a:bodyPr/>
        <a:lstStyle/>
        <a:p>
          <a:r>
            <a:rPr lang="en-US" smtClean="0"/>
            <a:t>Raw Materials &amp; Packaging from Approved Suppliers</a:t>
          </a:r>
          <a:endParaRPr lang="en-US" dirty="0"/>
        </a:p>
      </dgm:t>
    </dgm:pt>
    <dgm:pt modelId="{3D6F594D-2070-482D-A5B5-3C0478A0E9C6}" type="parTrans" cxnId="{AF8FE7F8-FA96-46BC-A91D-9EE48380A09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4448F10-DBC0-4A65-B5C3-91C7BE9AA078}" type="sibTrans" cxnId="{AF8FE7F8-FA96-46BC-A91D-9EE48380A09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28CAFBC-038F-4380-8C3E-A25113907B18}">
      <dgm:prSet phldrT="[Text]"/>
      <dgm:spPr/>
      <dgm:t>
        <a:bodyPr/>
        <a:lstStyle/>
        <a:p>
          <a:r>
            <a:rPr lang="en-US" smtClean="0"/>
            <a:t>Quality Control Inspection</a:t>
          </a:r>
          <a:endParaRPr lang="en-US" dirty="0"/>
        </a:p>
      </dgm:t>
    </dgm:pt>
    <dgm:pt modelId="{0A37071C-BF2A-4505-A009-AAB490E1CFA9}" type="parTrans" cxnId="{E068D805-AA2D-491A-9D76-D027251115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78AD4BE-BB9A-477B-902F-B4CC787E8D2E}" type="sibTrans" cxnId="{E068D805-AA2D-491A-9D76-D027251115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493C9BF-08A8-4BB6-A2C8-2594D12FB9F2}">
      <dgm:prSet phldrT="[Text]"/>
      <dgm:spPr/>
      <dgm:t>
        <a:bodyPr/>
        <a:lstStyle/>
        <a:p>
          <a:r>
            <a:rPr lang="en-US" smtClean="0"/>
            <a:t>Chemical Analysis for Key Elements</a:t>
          </a:r>
          <a:endParaRPr lang="en-US" dirty="0"/>
        </a:p>
      </dgm:t>
    </dgm:pt>
    <dgm:pt modelId="{D39C2AD7-BCB0-4BC1-8A66-A77FA571DA24}" type="parTrans" cxnId="{EF36B202-3AD9-44C7-A716-3C6A9A41D42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E3EAB8B-87AB-45E6-82B5-AF1E90389142}" type="sibTrans" cxnId="{EF36B202-3AD9-44C7-A716-3C6A9A41D42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935F812-E4A9-45FE-AC23-C708D657F06D}">
      <dgm:prSet/>
      <dgm:spPr/>
      <dgm:t>
        <a:bodyPr/>
        <a:lstStyle/>
        <a:p>
          <a:r>
            <a:rPr lang="en-US" smtClean="0"/>
            <a:t>Released for Manufacturing  &amp; Production</a:t>
          </a:r>
          <a:endParaRPr lang="en-US" dirty="0"/>
        </a:p>
      </dgm:t>
    </dgm:pt>
    <dgm:pt modelId="{67277AE5-D7EA-443E-B3DD-5500681482FA}" type="parTrans" cxnId="{C0C79540-350A-4990-8ED1-EF4C3F8FCE2A}">
      <dgm:prSet/>
      <dgm:spPr/>
      <dgm:t>
        <a:bodyPr/>
        <a:lstStyle/>
        <a:p>
          <a:endParaRPr lang="en-US"/>
        </a:p>
      </dgm:t>
    </dgm:pt>
    <dgm:pt modelId="{F800C939-F801-41A6-B142-93F21A8086F8}" type="sibTrans" cxnId="{C0C79540-350A-4990-8ED1-EF4C3F8FCE2A}">
      <dgm:prSet/>
      <dgm:spPr/>
      <dgm:t>
        <a:bodyPr/>
        <a:lstStyle/>
        <a:p>
          <a:endParaRPr lang="en-US"/>
        </a:p>
      </dgm:t>
    </dgm:pt>
    <dgm:pt modelId="{A9A3BA76-18F8-4029-91EA-367A9B48BEB8}" type="pres">
      <dgm:prSet presAssocID="{4721CB9E-2DF6-4EE7-8E0A-24D33C4EEED4}" presName="Name0" presStyleCnt="0">
        <dgm:presLayoutVars>
          <dgm:dir/>
          <dgm:resizeHandles val="exact"/>
        </dgm:presLayoutVars>
      </dgm:prSet>
      <dgm:spPr/>
    </dgm:pt>
    <dgm:pt modelId="{107803D7-2FC7-49DF-B391-BB62C640F167}" type="pres">
      <dgm:prSet presAssocID="{F12C7F75-A7D4-4E5F-AA9A-2FF5B077C61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394E83-48BB-4C55-B2F5-0FC2F68B64D6}" type="pres">
      <dgm:prSet presAssocID="{74448F10-DBC0-4A65-B5C3-91C7BE9AA078}" presName="sibTrans" presStyleLbl="sibTrans2D1" presStyleIdx="0" presStyleCnt="3"/>
      <dgm:spPr/>
      <dgm:t>
        <a:bodyPr/>
        <a:lstStyle/>
        <a:p>
          <a:endParaRPr lang="en-US"/>
        </a:p>
      </dgm:t>
    </dgm:pt>
    <dgm:pt modelId="{6BDE56A6-F79D-4CBF-A109-74C478D37B6A}" type="pres">
      <dgm:prSet presAssocID="{74448F10-DBC0-4A65-B5C3-91C7BE9AA078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FC5013D-042A-47A8-AD69-E78B97086AB2}" type="pres">
      <dgm:prSet presAssocID="{028CAFBC-038F-4380-8C3E-A25113907B1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548E1B-C7E3-4FB2-96F2-224C594C1937}" type="pres">
      <dgm:prSet presAssocID="{178AD4BE-BB9A-477B-902F-B4CC787E8D2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BB757791-E03B-41CE-B79F-FABF6FF23EEA}" type="pres">
      <dgm:prSet presAssocID="{178AD4BE-BB9A-477B-902F-B4CC787E8D2E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D827A91E-1384-43C3-85EA-FB7071D73760}" type="pres">
      <dgm:prSet presAssocID="{D493C9BF-08A8-4BB6-A2C8-2594D12FB9F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807C4D-444B-401F-8220-DBD5D27BF4B3}" type="pres">
      <dgm:prSet presAssocID="{0E3EAB8B-87AB-45E6-82B5-AF1E90389142}" presName="sibTrans" presStyleLbl="sibTrans2D1" presStyleIdx="2" presStyleCnt="3"/>
      <dgm:spPr/>
      <dgm:t>
        <a:bodyPr/>
        <a:lstStyle/>
        <a:p>
          <a:endParaRPr lang="en-US"/>
        </a:p>
      </dgm:t>
    </dgm:pt>
    <dgm:pt modelId="{0A6CEBAD-C7E7-44D5-9EFF-6ABD25F267AC}" type="pres">
      <dgm:prSet presAssocID="{0E3EAB8B-87AB-45E6-82B5-AF1E90389142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F5E35FEE-BF4F-468A-9181-9D0A466D105C}" type="pres">
      <dgm:prSet presAssocID="{4935F812-E4A9-45FE-AC23-C708D657F06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36B202-3AD9-44C7-A716-3C6A9A41D426}" srcId="{4721CB9E-2DF6-4EE7-8E0A-24D33C4EEED4}" destId="{D493C9BF-08A8-4BB6-A2C8-2594D12FB9F2}" srcOrd="2" destOrd="0" parTransId="{D39C2AD7-BCB0-4BC1-8A66-A77FA571DA24}" sibTransId="{0E3EAB8B-87AB-45E6-82B5-AF1E90389142}"/>
    <dgm:cxn modelId="{E068D805-AA2D-491A-9D76-D027251115FD}" srcId="{4721CB9E-2DF6-4EE7-8E0A-24D33C4EEED4}" destId="{028CAFBC-038F-4380-8C3E-A25113907B18}" srcOrd="1" destOrd="0" parTransId="{0A37071C-BF2A-4505-A009-AAB490E1CFA9}" sibTransId="{178AD4BE-BB9A-477B-902F-B4CC787E8D2E}"/>
    <dgm:cxn modelId="{0C20E935-852E-486E-8BEF-ECB80B5DEAF2}" type="presOf" srcId="{028CAFBC-038F-4380-8C3E-A25113907B18}" destId="{9FC5013D-042A-47A8-AD69-E78B97086AB2}" srcOrd="0" destOrd="0" presId="urn:microsoft.com/office/officeart/2005/8/layout/process1"/>
    <dgm:cxn modelId="{AF8FE7F8-FA96-46BC-A91D-9EE48380A09D}" srcId="{4721CB9E-2DF6-4EE7-8E0A-24D33C4EEED4}" destId="{F12C7F75-A7D4-4E5F-AA9A-2FF5B077C616}" srcOrd="0" destOrd="0" parTransId="{3D6F594D-2070-482D-A5B5-3C0478A0E9C6}" sibTransId="{74448F10-DBC0-4A65-B5C3-91C7BE9AA078}"/>
    <dgm:cxn modelId="{E25668F9-3B85-4871-B6A8-1C686005062E}" type="presOf" srcId="{0E3EAB8B-87AB-45E6-82B5-AF1E90389142}" destId="{21807C4D-444B-401F-8220-DBD5D27BF4B3}" srcOrd="0" destOrd="0" presId="urn:microsoft.com/office/officeart/2005/8/layout/process1"/>
    <dgm:cxn modelId="{C0C79540-350A-4990-8ED1-EF4C3F8FCE2A}" srcId="{4721CB9E-2DF6-4EE7-8E0A-24D33C4EEED4}" destId="{4935F812-E4A9-45FE-AC23-C708D657F06D}" srcOrd="3" destOrd="0" parTransId="{67277AE5-D7EA-443E-B3DD-5500681482FA}" sibTransId="{F800C939-F801-41A6-B142-93F21A8086F8}"/>
    <dgm:cxn modelId="{856FFA92-39BD-48C9-825A-9A3D6B34FB81}" type="presOf" srcId="{4721CB9E-2DF6-4EE7-8E0A-24D33C4EEED4}" destId="{A9A3BA76-18F8-4029-91EA-367A9B48BEB8}" srcOrd="0" destOrd="0" presId="urn:microsoft.com/office/officeart/2005/8/layout/process1"/>
    <dgm:cxn modelId="{DCC312C6-69B6-47BD-AA35-C35CE505D866}" type="presOf" srcId="{178AD4BE-BB9A-477B-902F-B4CC787E8D2E}" destId="{AD548E1B-C7E3-4FB2-96F2-224C594C1937}" srcOrd="0" destOrd="0" presId="urn:microsoft.com/office/officeart/2005/8/layout/process1"/>
    <dgm:cxn modelId="{FC672651-E41B-4AA1-98A4-90D1D4172540}" type="presOf" srcId="{74448F10-DBC0-4A65-B5C3-91C7BE9AA078}" destId="{9E394E83-48BB-4C55-B2F5-0FC2F68B64D6}" srcOrd="0" destOrd="0" presId="urn:microsoft.com/office/officeart/2005/8/layout/process1"/>
    <dgm:cxn modelId="{5A90C0B0-88EC-4A10-ABA9-E98535C4CCBA}" type="presOf" srcId="{74448F10-DBC0-4A65-B5C3-91C7BE9AA078}" destId="{6BDE56A6-F79D-4CBF-A109-74C478D37B6A}" srcOrd="1" destOrd="0" presId="urn:microsoft.com/office/officeart/2005/8/layout/process1"/>
    <dgm:cxn modelId="{1F25283E-A83F-445D-9FDD-274E4EE9C5A6}" type="presOf" srcId="{F12C7F75-A7D4-4E5F-AA9A-2FF5B077C616}" destId="{107803D7-2FC7-49DF-B391-BB62C640F167}" srcOrd="0" destOrd="0" presId="urn:microsoft.com/office/officeart/2005/8/layout/process1"/>
    <dgm:cxn modelId="{14023669-59DB-4D77-BA2B-7C6028799A88}" type="presOf" srcId="{4935F812-E4A9-45FE-AC23-C708D657F06D}" destId="{F5E35FEE-BF4F-468A-9181-9D0A466D105C}" srcOrd="0" destOrd="0" presId="urn:microsoft.com/office/officeart/2005/8/layout/process1"/>
    <dgm:cxn modelId="{446C4318-9DB5-4144-8ED3-6AF28C1B39B5}" type="presOf" srcId="{D493C9BF-08A8-4BB6-A2C8-2594D12FB9F2}" destId="{D827A91E-1384-43C3-85EA-FB7071D73760}" srcOrd="0" destOrd="0" presId="urn:microsoft.com/office/officeart/2005/8/layout/process1"/>
    <dgm:cxn modelId="{ED41084A-1B80-4156-838D-7A74D5F030FB}" type="presOf" srcId="{178AD4BE-BB9A-477B-902F-B4CC787E8D2E}" destId="{BB757791-E03B-41CE-B79F-FABF6FF23EEA}" srcOrd="1" destOrd="0" presId="urn:microsoft.com/office/officeart/2005/8/layout/process1"/>
    <dgm:cxn modelId="{8EA8E833-B1EA-4A08-9BE2-14455D2F1215}" type="presOf" srcId="{0E3EAB8B-87AB-45E6-82B5-AF1E90389142}" destId="{0A6CEBAD-C7E7-44D5-9EFF-6ABD25F267AC}" srcOrd="1" destOrd="0" presId="urn:microsoft.com/office/officeart/2005/8/layout/process1"/>
    <dgm:cxn modelId="{01D814FC-6FAB-4222-827A-BA9866A48391}" type="presParOf" srcId="{A9A3BA76-18F8-4029-91EA-367A9B48BEB8}" destId="{107803D7-2FC7-49DF-B391-BB62C640F167}" srcOrd="0" destOrd="0" presId="urn:microsoft.com/office/officeart/2005/8/layout/process1"/>
    <dgm:cxn modelId="{72E381F1-6E12-4F3E-8108-0B92089EED8A}" type="presParOf" srcId="{A9A3BA76-18F8-4029-91EA-367A9B48BEB8}" destId="{9E394E83-48BB-4C55-B2F5-0FC2F68B64D6}" srcOrd="1" destOrd="0" presId="urn:microsoft.com/office/officeart/2005/8/layout/process1"/>
    <dgm:cxn modelId="{1EBB4943-3AE4-48E5-89A9-402E4D781712}" type="presParOf" srcId="{9E394E83-48BB-4C55-B2F5-0FC2F68B64D6}" destId="{6BDE56A6-F79D-4CBF-A109-74C478D37B6A}" srcOrd="0" destOrd="0" presId="urn:microsoft.com/office/officeart/2005/8/layout/process1"/>
    <dgm:cxn modelId="{BA0B7BB7-5C47-46D4-AC79-1FAD744C0FF1}" type="presParOf" srcId="{A9A3BA76-18F8-4029-91EA-367A9B48BEB8}" destId="{9FC5013D-042A-47A8-AD69-E78B97086AB2}" srcOrd="2" destOrd="0" presId="urn:microsoft.com/office/officeart/2005/8/layout/process1"/>
    <dgm:cxn modelId="{713D6793-0950-410B-B8EC-62664822E9D1}" type="presParOf" srcId="{A9A3BA76-18F8-4029-91EA-367A9B48BEB8}" destId="{AD548E1B-C7E3-4FB2-96F2-224C594C1937}" srcOrd="3" destOrd="0" presId="urn:microsoft.com/office/officeart/2005/8/layout/process1"/>
    <dgm:cxn modelId="{3806906F-574E-4231-81BC-3A3CE7B7682B}" type="presParOf" srcId="{AD548E1B-C7E3-4FB2-96F2-224C594C1937}" destId="{BB757791-E03B-41CE-B79F-FABF6FF23EEA}" srcOrd="0" destOrd="0" presId="urn:microsoft.com/office/officeart/2005/8/layout/process1"/>
    <dgm:cxn modelId="{A54160A0-F702-4445-BADF-F3C52D4262A6}" type="presParOf" srcId="{A9A3BA76-18F8-4029-91EA-367A9B48BEB8}" destId="{D827A91E-1384-43C3-85EA-FB7071D73760}" srcOrd="4" destOrd="0" presId="urn:microsoft.com/office/officeart/2005/8/layout/process1"/>
    <dgm:cxn modelId="{78161180-DD6F-41A3-B68E-85A50F163310}" type="presParOf" srcId="{A9A3BA76-18F8-4029-91EA-367A9B48BEB8}" destId="{21807C4D-444B-401F-8220-DBD5D27BF4B3}" srcOrd="5" destOrd="0" presId="urn:microsoft.com/office/officeart/2005/8/layout/process1"/>
    <dgm:cxn modelId="{4FD3206D-708A-47BB-AF02-51B7EBF2EC6B}" type="presParOf" srcId="{21807C4D-444B-401F-8220-DBD5D27BF4B3}" destId="{0A6CEBAD-C7E7-44D5-9EFF-6ABD25F267AC}" srcOrd="0" destOrd="0" presId="urn:microsoft.com/office/officeart/2005/8/layout/process1"/>
    <dgm:cxn modelId="{41335C1D-AE8D-4DE5-A932-C74DA4533D92}" type="presParOf" srcId="{A9A3BA76-18F8-4029-91EA-367A9B48BEB8}" destId="{F5E35FEE-BF4F-468A-9181-9D0A466D105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F4595-2718-4FCC-BAC7-E6413B979597}">
      <dsp:nvSpPr>
        <dsp:cNvPr id="0" name=""/>
        <dsp:cNvSpPr/>
      </dsp:nvSpPr>
      <dsp:spPr>
        <a:xfrm>
          <a:off x="474999" y="1278"/>
          <a:ext cx="2108187" cy="126491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600" kern="1200" dirty="0" smtClean="0"/>
            <a:t>World Class Manufacturing Facilities -Approved by USFDA, UKMHRA  Aus TGA and Brazilian ANVISA</a:t>
          </a:r>
          <a:endParaRPr lang="en-US" sz="1600" kern="1200" dirty="0"/>
        </a:p>
      </dsp:txBody>
      <dsp:txXfrm>
        <a:off x="536747" y="63026"/>
        <a:ext cx="1984691" cy="1141416"/>
      </dsp:txXfrm>
    </dsp:sp>
    <dsp:sp modelId="{C0137FDD-6B9D-476F-B12A-ECD5065CD3DB}">
      <dsp:nvSpPr>
        <dsp:cNvPr id="0" name=""/>
        <dsp:cNvSpPr/>
      </dsp:nvSpPr>
      <dsp:spPr>
        <a:xfrm>
          <a:off x="2794006" y="1278"/>
          <a:ext cx="2108187" cy="126491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600" kern="1200" dirty="0" smtClean="0"/>
            <a:t>CRAMS Services Utilizing Low Cost Manufacturing Base  to Market Leaders of </a:t>
          </a:r>
          <a:r>
            <a:rPr lang="en-US" sz="1600" kern="1200" dirty="0" err="1" smtClean="0"/>
            <a:t>Pharma</a:t>
          </a:r>
          <a:r>
            <a:rPr lang="en-US" sz="1600" kern="1200" dirty="0" smtClean="0"/>
            <a:t> Industry</a:t>
          </a:r>
          <a:endParaRPr lang="en-US" sz="1600" kern="1200" dirty="0"/>
        </a:p>
      </dsp:txBody>
      <dsp:txXfrm>
        <a:off x="2855754" y="63026"/>
        <a:ext cx="1984691" cy="1141416"/>
      </dsp:txXfrm>
    </dsp:sp>
    <dsp:sp modelId="{955F90E2-BBF8-4BDB-A9CE-8AD6559C9B16}">
      <dsp:nvSpPr>
        <dsp:cNvPr id="0" name=""/>
        <dsp:cNvSpPr/>
      </dsp:nvSpPr>
      <dsp:spPr>
        <a:xfrm>
          <a:off x="5113012" y="1278"/>
          <a:ext cx="2108187" cy="126491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600" kern="1200" dirty="0" smtClean="0"/>
            <a:t>Own Front Ends into UK/Europe and Australia</a:t>
          </a:r>
          <a:endParaRPr lang="en-US" sz="1600" kern="1200" dirty="0"/>
        </a:p>
      </dsp:txBody>
      <dsp:txXfrm>
        <a:off x="5174760" y="63026"/>
        <a:ext cx="1984691" cy="1141416"/>
      </dsp:txXfrm>
    </dsp:sp>
    <dsp:sp modelId="{A4F894F5-4574-438B-B388-61F5A8B62EB5}">
      <dsp:nvSpPr>
        <dsp:cNvPr id="0" name=""/>
        <dsp:cNvSpPr/>
      </dsp:nvSpPr>
      <dsp:spPr>
        <a:xfrm>
          <a:off x="474999" y="1477009"/>
          <a:ext cx="2108187" cy="126491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600" kern="1200" dirty="0" smtClean="0"/>
            <a:t>* Filed </a:t>
          </a:r>
          <a:r>
            <a:rPr lang="en-US" sz="1600" b="1" kern="1200" dirty="0" smtClean="0"/>
            <a:t>27 ANDAs</a:t>
          </a:r>
          <a:r>
            <a:rPr lang="en-US" sz="1600" kern="1200" dirty="0" smtClean="0"/>
            <a:t> 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600" kern="1200" dirty="0" smtClean="0"/>
            <a:t>* </a:t>
          </a:r>
          <a:r>
            <a:rPr lang="en-US" sz="1600" b="1" kern="1200" dirty="0" smtClean="0"/>
            <a:t>150 Approved Dossiers</a:t>
          </a:r>
          <a:r>
            <a:rPr lang="en-US" sz="1600" kern="1200" dirty="0" smtClean="0"/>
            <a:t> for Europe, Australia &amp; Canada</a:t>
          </a:r>
        </a:p>
      </dsp:txBody>
      <dsp:txXfrm>
        <a:off x="536747" y="1538757"/>
        <a:ext cx="1984691" cy="1141416"/>
      </dsp:txXfrm>
    </dsp:sp>
    <dsp:sp modelId="{2FD42102-7F8B-4DBE-AFE6-E52194E726A3}">
      <dsp:nvSpPr>
        <dsp:cNvPr id="0" name=""/>
        <dsp:cNvSpPr/>
      </dsp:nvSpPr>
      <dsp:spPr>
        <a:xfrm>
          <a:off x="2794006" y="1477009"/>
          <a:ext cx="2108187" cy="126491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More than </a:t>
          </a:r>
          <a:r>
            <a:rPr lang="en-US" sz="1600" b="1" kern="1200" dirty="0" smtClean="0"/>
            <a:t>500 Approved Dossiers</a:t>
          </a:r>
          <a:r>
            <a:rPr lang="en-US" sz="1600" kern="1200" dirty="0" smtClean="0"/>
            <a:t> for South East Asia, Russia, Ukraine, Middle East &amp; West Africa</a:t>
          </a:r>
          <a:endParaRPr lang="en-US" sz="1600" kern="1200" dirty="0"/>
        </a:p>
      </dsp:txBody>
      <dsp:txXfrm>
        <a:off x="2855754" y="1538757"/>
        <a:ext cx="1984691" cy="1141416"/>
      </dsp:txXfrm>
    </dsp:sp>
    <dsp:sp modelId="{DACDAB2B-BAB7-4424-A71D-A58338D7C235}">
      <dsp:nvSpPr>
        <dsp:cNvPr id="0" name=""/>
        <dsp:cNvSpPr/>
      </dsp:nvSpPr>
      <dsp:spPr>
        <a:xfrm>
          <a:off x="5113012" y="1477009"/>
          <a:ext cx="2108187" cy="126491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600" kern="1200" dirty="0" smtClean="0"/>
            <a:t>Rapidly Expanding Business Operations in the US, UK, ANZ, Europe and Canada</a:t>
          </a:r>
          <a:endParaRPr lang="en-US" sz="1600" kern="1200" dirty="0"/>
        </a:p>
      </dsp:txBody>
      <dsp:txXfrm>
        <a:off x="5174760" y="1538757"/>
        <a:ext cx="1984691" cy="11414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DAEDA-4769-4F30-A488-D62F5C8842FB}">
      <dsp:nvSpPr>
        <dsp:cNvPr id="0" name=""/>
        <dsp:cNvSpPr/>
      </dsp:nvSpPr>
      <dsp:spPr>
        <a:xfrm>
          <a:off x="502" y="352282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Global Presence</a:t>
          </a:r>
          <a:endParaRPr lang="en-US" sz="1800" kern="1200" dirty="0"/>
        </a:p>
      </dsp:txBody>
      <dsp:txXfrm>
        <a:off x="502" y="352282"/>
        <a:ext cx="1958950" cy="1175370"/>
      </dsp:txXfrm>
    </dsp:sp>
    <dsp:sp modelId="{C6E644D9-5231-4291-97A6-10732112688B}">
      <dsp:nvSpPr>
        <dsp:cNvPr id="0" name=""/>
        <dsp:cNvSpPr/>
      </dsp:nvSpPr>
      <dsp:spPr>
        <a:xfrm>
          <a:off x="2155347" y="352282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World-Class Manufacturing Facilities with Scalable Capacities</a:t>
          </a:r>
          <a:endParaRPr lang="en-US" sz="1800" kern="1200" dirty="0"/>
        </a:p>
      </dsp:txBody>
      <dsp:txXfrm>
        <a:off x="2155347" y="352282"/>
        <a:ext cx="1958950" cy="1175370"/>
      </dsp:txXfrm>
    </dsp:sp>
    <dsp:sp modelId="{76BC0595-5132-46FC-A251-77477FA83D62}">
      <dsp:nvSpPr>
        <dsp:cNvPr id="0" name=""/>
        <dsp:cNvSpPr/>
      </dsp:nvSpPr>
      <dsp:spPr>
        <a:xfrm>
          <a:off x="502" y="1723547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Tie Ups with Market Leaders</a:t>
          </a:r>
          <a:endParaRPr lang="en-US" sz="1800" kern="1200" dirty="0"/>
        </a:p>
      </dsp:txBody>
      <dsp:txXfrm>
        <a:off x="502" y="1723547"/>
        <a:ext cx="1958950" cy="1175370"/>
      </dsp:txXfrm>
    </dsp:sp>
    <dsp:sp modelId="{1096159E-3763-435A-A999-D7BCFAD88555}">
      <dsp:nvSpPr>
        <dsp:cNvPr id="0" name=""/>
        <dsp:cNvSpPr/>
      </dsp:nvSpPr>
      <dsp:spPr>
        <a:xfrm>
          <a:off x="2155347" y="1723547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Preferred Outsourcing Partner</a:t>
          </a:r>
          <a:endParaRPr lang="en-US" sz="1800" kern="1200" dirty="0"/>
        </a:p>
      </dsp:txBody>
      <dsp:txXfrm>
        <a:off x="2155347" y="1723547"/>
        <a:ext cx="1958950" cy="11753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DAEDA-4769-4F30-A488-D62F5C8842FB}">
      <dsp:nvSpPr>
        <dsp:cNvPr id="0" name=""/>
        <dsp:cNvSpPr/>
      </dsp:nvSpPr>
      <dsp:spPr>
        <a:xfrm>
          <a:off x="502" y="352282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Low Cost Manufacturing Base</a:t>
          </a:r>
          <a:endParaRPr lang="en-US" sz="1800" kern="1200" dirty="0"/>
        </a:p>
      </dsp:txBody>
      <dsp:txXfrm>
        <a:off x="502" y="352282"/>
        <a:ext cx="1958950" cy="1175370"/>
      </dsp:txXfrm>
    </dsp:sp>
    <dsp:sp modelId="{C6E644D9-5231-4291-97A6-10732112688B}">
      <dsp:nvSpPr>
        <dsp:cNvPr id="0" name=""/>
        <dsp:cNvSpPr/>
      </dsp:nvSpPr>
      <dsp:spPr>
        <a:xfrm>
          <a:off x="2155347" y="352282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Strong R&amp;D, Dossier Development Capabilities</a:t>
          </a:r>
          <a:endParaRPr lang="en-US" sz="1800" kern="1200" dirty="0"/>
        </a:p>
      </dsp:txBody>
      <dsp:txXfrm>
        <a:off x="2155347" y="352282"/>
        <a:ext cx="1958950" cy="1175370"/>
      </dsp:txXfrm>
    </dsp:sp>
    <dsp:sp modelId="{76BC0595-5132-46FC-A251-77477FA83D62}">
      <dsp:nvSpPr>
        <dsp:cNvPr id="0" name=""/>
        <dsp:cNvSpPr/>
      </dsp:nvSpPr>
      <dsp:spPr>
        <a:xfrm>
          <a:off x="502" y="1723547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Wider Product Basket (OTC to Rx)</a:t>
          </a:r>
          <a:endParaRPr lang="en-US" sz="1800" kern="1200" dirty="0"/>
        </a:p>
      </dsp:txBody>
      <dsp:txXfrm>
        <a:off x="502" y="1723547"/>
        <a:ext cx="1958950" cy="1175370"/>
      </dsp:txXfrm>
    </dsp:sp>
    <dsp:sp modelId="{1096159E-3763-435A-A999-D7BCFAD88555}">
      <dsp:nvSpPr>
        <dsp:cNvPr id="0" name=""/>
        <dsp:cNvSpPr/>
      </dsp:nvSpPr>
      <dsp:spPr>
        <a:xfrm>
          <a:off x="2155347" y="1723547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CRAMS for US/Global Markets</a:t>
          </a:r>
          <a:endParaRPr lang="en-US" sz="1800" kern="1200" dirty="0"/>
        </a:p>
      </dsp:txBody>
      <dsp:txXfrm>
        <a:off x="2155347" y="1723547"/>
        <a:ext cx="1958950" cy="11753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DAEDA-4769-4F30-A488-D62F5C8842FB}">
      <dsp:nvSpPr>
        <dsp:cNvPr id="0" name=""/>
        <dsp:cNvSpPr/>
      </dsp:nvSpPr>
      <dsp:spPr>
        <a:xfrm>
          <a:off x="502" y="98282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US FDA, UK MHRA, Australian TGA &amp; Brazilian ANVISA Approved </a:t>
          </a:r>
          <a:endParaRPr lang="en-US" sz="1800" kern="1200" dirty="0"/>
        </a:p>
      </dsp:txBody>
      <dsp:txXfrm>
        <a:off x="502" y="98282"/>
        <a:ext cx="1958950" cy="1175370"/>
      </dsp:txXfrm>
    </dsp:sp>
    <dsp:sp modelId="{C6E644D9-5231-4291-97A6-10732112688B}">
      <dsp:nvSpPr>
        <dsp:cNvPr id="0" name=""/>
        <dsp:cNvSpPr/>
      </dsp:nvSpPr>
      <dsp:spPr>
        <a:xfrm>
          <a:off x="2155347" y="98282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Own Front Ends into UK/Europe  &amp; Australia </a:t>
          </a:r>
          <a:endParaRPr lang="en-US" sz="1800" kern="1200" dirty="0"/>
        </a:p>
      </dsp:txBody>
      <dsp:txXfrm>
        <a:off x="2155347" y="98282"/>
        <a:ext cx="1958950" cy="1175370"/>
      </dsp:txXfrm>
    </dsp:sp>
    <dsp:sp modelId="{76BC0595-5132-46FC-A251-77477FA83D62}">
      <dsp:nvSpPr>
        <dsp:cNvPr id="0" name=""/>
        <dsp:cNvSpPr/>
      </dsp:nvSpPr>
      <dsp:spPr>
        <a:xfrm>
          <a:off x="502" y="1469547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125+ Product IPs in Regulated Markets )</a:t>
          </a:r>
          <a:endParaRPr lang="en-US" sz="1800" kern="1200" dirty="0"/>
        </a:p>
      </dsp:txBody>
      <dsp:txXfrm>
        <a:off x="502" y="1469547"/>
        <a:ext cx="1958950" cy="1175370"/>
      </dsp:txXfrm>
    </dsp:sp>
    <dsp:sp modelId="{1096159E-3763-435A-A999-D7BCFAD88555}">
      <dsp:nvSpPr>
        <dsp:cNvPr id="0" name=""/>
        <dsp:cNvSpPr/>
      </dsp:nvSpPr>
      <dsp:spPr>
        <a:xfrm>
          <a:off x="2155347" y="1469547"/>
          <a:ext cx="1958950" cy="117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500+ Product IPs in Semi-Regulated Markets </a:t>
          </a:r>
          <a:endParaRPr lang="en-US" sz="1800" kern="1200" dirty="0"/>
        </a:p>
      </dsp:txBody>
      <dsp:txXfrm>
        <a:off x="2155347" y="1469547"/>
        <a:ext cx="1958950" cy="11753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42178-3D7A-4296-A642-E5D37BBBA9FE}">
      <dsp:nvSpPr>
        <dsp:cNvPr id="0" name=""/>
        <dsp:cNvSpPr/>
      </dsp:nvSpPr>
      <dsp:spPr>
        <a:xfrm>
          <a:off x="0" y="762376"/>
          <a:ext cx="1674911" cy="83745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Bell Products</a:t>
          </a:r>
          <a:endParaRPr lang="en-US" sz="1600" kern="1200" dirty="0"/>
        </a:p>
      </dsp:txBody>
      <dsp:txXfrm>
        <a:off x="24528" y="786904"/>
        <a:ext cx="1625855" cy="788399"/>
      </dsp:txXfrm>
    </dsp:sp>
    <dsp:sp modelId="{CA75F73D-1CE9-4B49-860E-0B01E08F75A3}">
      <dsp:nvSpPr>
        <dsp:cNvPr id="0" name=""/>
        <dsp:cNvSpPr/>
      </dsp:nvSpPr>
      <dsp:spPr>
        <a:xfrm rot="20012112">
          <a:off x="1625187" y="936671"/>
          <a:ext cx="949008" cy="65941"/>
        </a:xfrm>
        <a:custGeom>
          <a:avLst/>
          <a:gdLst/>
          <a:ahLst/>
          <a:cxnLst/>
          <a:rect l="0" t="0" r="0" b="0"/>
          <a:pathLst>
            <a:path>
              <a:moveTo>
                <a:pt x="0" y="32970"/>
              </a:moveTo>
              <a:lnTo>
                <a:pt x="949008" y="32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chemeClr val="tx1"/>
            </a:solidFill>
          </a:endParaRPr>
        </a:p>
      </dsp:txBody>
      <dsp:txXfrm>
        <a:off x="2075966" y="945917"/>
        <a:ext cx="47450" cy="47450"/>
      </dsp:txXfrm>
    </dsp:sp>
    <dsp:sp modelId="{78454330-398F-4EB4-A14A-C30ABF02DBBA}">
      <dsp:nvSpPr>
        <dsp:cNvPr id="0" name=""/>
        <dsp:cNvSpPr/>
      </dsp:nvSpPr>
      <dsp:spPr>
        <a:xfrm>
          <a:off x="2524471" y="339452"/>
          <a:ext cx="1674911" cy="83745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Licenced Products</a:t>
          </a:r>
          <a:endParaRPr lang="en-US" sz="1600" kern="1200" dirty="0"/>
        </a:p>
      </dsp:txBody>
      <dsp:txXfrm>
        <a:off x="2548999" y="363980"/>
        <a:ext cx="1625855" cy="788399"/>
      </dsp:txXfrm>
    </dsp:sp>
    <dsp:sp modelId="{F38F8F12-6A87-4FAA-9DC1-FF168E1417E4}">
      <dsp:nvSpPr>
        <dsp:cNvPr id="0" name=""/>
        <dsp:cNvSpPr/>
      </dsp:nvSpPr>
      <dsp:spPr>
        <a:xfrm rot="20497880">
          <a:off x="4172031" y="556039"/>
          <a:ext cx="1073653" cy="65941"/>
        </a:xfrm>
        <a:custGeom>
          <a:avLst/>
          <a:gdLst/>
          <a:ahLst/>
          <a:cxnLst/>
          <a:rect l="0" t="0" r="0" b="0"/>
          <a:pathLst>
            <a:path>
              <a:moveTo>
                <a:pt x="0" y="32970"/>
              </a:moveTo>
              <a:lnTo>
                <a:pt x="1073653" y="32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chemeClr val="tx1"/>
            </a:solidFill>
          </a:endParaRPr>
        </a:p>
      </dsp:txBody>
      <dsp:txXfrm>
        <a:off x="4682016" y="562169"/>
        <a:ext cx="53682" cy="53682"/>
      </dsp:txXfrm>
    </dsp:sp>
    <dsp:sp modelId="{B6C217B9-3BBD-4D67-B06D-F3B9258B3672}">
      <dsp:nvSpPr>
        <dsp:cNvPr id="0" name=""/>
        <dsp:cNvSpPr/>
      </dsp:nvSpPr>
      <dsp:spPr>
        <a:xfrm>
          <a:off x="5218332" y="1112"/>
          <a:ext cx="1674911" cy="83745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Own Branded Products </a:t>
          </a:r>
          <a:endParaRPr lang="en-US" sz="1600" kern="1200" dirty="0"/>
        </a:p>
      </dsp:txBody>
      <dsp:txXfrm>
        <a:off x="5242860" y="25640"/>
        <a:ext cx="1625855" cy="788399"/>
      </dsp:txXfrm>
    </dsp:sp>
    <dsp:sp modelId="{073B54EA-55B8-4719-AE27-85CA3820A60E}">
      <dsp:nvSpPr>
        <dsp:cNvPr id="0" name=""/>
        <dsp:cNvSpPr/>
      </dsp:nvSpPr>
      <dsp:spPr>
        <a:xfrm rot="1941838">
          <a:off x="4104884" y="1050858"/>
          <a:ext cx="1216706" cy="65941"/>
        </a:xfrm>
        <a:custGeom>
          <a:avLst/>
          <a:gdLst/>
          <a:ahLst/>
          <a:cxnLst/>
          <a:rect l="0" t="0" r="0" b="0"/>
          <a:pathLst>
            <a:path>
              <a:moveTo>
                <a:pt x="0" y="32970"/>
              </a:moveTo>
              <a:lnTo>
                <a:pt x="1216706" y="32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chemeClr val="tx1"/>
            </a:solidFill>
          </a:endParaRPr>
        </a:p>
      </dsp:txBody>
      <dsp:txXfrm>
        <a:off x="4682820" y="1053411"/>
        <a:ext cx="60835" cy="60835"/>
      </dsp:txXfrm>
    </dsp:sp>
    <dsp:sp modelId="{AA1A16AE-EEBA-48D7-B9F2-CE8591DBFF7B}">
      <dsp:nvSpPr>
        <dsp:cNvPr id="0" name=""/>
        <dsp:cNvSpPr/>
      </dsp:nvSpPr>
      <dsp:spPr>
        <a:xfrm>
          <a:off x="5227092" y="990750"/>
          <a:ext cx="2046775" cy="83745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Own Label Products for Retailers, Pharmacies, Wholesalers, Cash &amp; Carry Outlets</a:t>
          </a:r>
          <a:endParaRPr lang="en-US" sz="1600" kern="1200" dirty="0"/>
        </a:p>
      </dsp:txBody>
      <dsp:txXfrm>
        <a:off x="5251620" y="1015278"/>
        <a:ext cx="1997719" cy="788399"/>
      </dsp:txXfrm>
    </dsp:sp>
    <dsp:sp modelId="{5930C470-47C2-4712-A757-F9D2CCA6DBC2}">
      <dsp:nvSpPr>
        <dsp:cNvPr id="0" name=""/>
        <dsp:cNvSpPr/>
      </dsp:nvSpPr>
      <dsp:spPr>
        <a:xfrm rot="1925841">
          <a:off x="1598267" y="1414570"/>
          <a:ext cx="1002848" cy="65941"/>
        </a:xfrm>
        <a:custGeom>
          <a:avLst/>
          <a:gdLst/>
          <a:ahLst/>
          <a:cxnLst/>
          <a:rect l="0" t="0" r="0" b="0"/>
          <a:pathLst>
            <a:path>
              <a:moveTo>
                <a:pt x="0" y="32970"/>
              </a:moveTo>
              <a:lnTo>
                <a:pt x="1002848" y="32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chemeClr val="tx1"/>
            </a:solidFill>
          </a:endParaRPr>
        </a:p>
      </dsp:txBody>
      <dsp:txXfrm>
        <a:off x="2074620" y="1422469"/>
        <a:ext cx="50142" cy="50142"/>
      </dsp:txXfrm>
    </dsp:sp>
    <dsp:sp modelId="{2B97831D-8FC6-489F-A548-1BAE342E873C}">
      <dsp:nvSpPr>
        <dsp:cNvPr id="0" name=""/>
        <dsp:cNvSpPr/>
      </dsp:nvSpPr>
      <dsp:spPr>
        <a:xfrm>
          <a:off x="2524471" y="1295249"/>
          <a:ext cx="1674911" cy="83745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Unlicenced Products</a:t>
          </a:r>
          <a:endParaRPr lang="en-US" sz="1600" kern="1200" dirty="0"/>
        </a:p>
      </dsp:txBody>
      <dsp:txXfrm>
        <a:off x="2548999" y="1319777"/>
        <a:ext cx="1625855" cy="7883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BC75A-0B56-4475-AA24-6720871FA63B}">
      <dsp:nvSpPr>
        <dsp:cNvPr id="0" name=""/>
        <dsp:cNvSpPr/>
      </dsp:nvSpPr>
      <dsp:spPr>
        <a:xfrm>
          <a:off x="1371601" y="1371601"/>
          <a:ext cx="1447796" cy="1447796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Product Basket</a:t>
          </a:r>
          <a:endParaRPr lang="en-US" sz="2400" kern="1200" dirty="0"/>
        </a:p>
      </dsp:txBody>
      <dsp:txXfrm>
        <a:off x="1583626" y="1583626"/>
        <a:ext cx="1023746" cy="1023746"/>
      </dsp:txXfrm>
    </dsp:sp>
    <dsp:sp modelId="{A6874682-1725-4D0B-B054-C86EE01CE399}">
      <dsp:nvSpPr>
        <dsp:cNvPr id="0" name=""/>
        <dsp:cNvSpPr/>
      </dsp:nvSpPr>
      <dsp:spPr>
        <a:xfrm>
          <a:off x="1363296" y="-46774"/>
          <a:ext cx="1464406" cy="1545852"/>
        </a:xfrm>
        <a:prstGeom prst="ellipse">
          <a:avLst/>
        </a:prstGeom>
        <a:solidFill>
          <a:schemeClr val="accent1">
            <a:shade val="80000"/>
            <a:alpha val="50000"/>
            <a:hueOff val="4"/>
            <a:satOff val="-121"/>
            <a:lumOff val="766"/>
            <a:alphaOff val="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/>
            <a:t>Cough &amp; Cold Remedies</a:t>
          </a:r>
          <a:endParaRPr lang="en-US" sz="1600" b="0" kern="1200" dirty="0"/>
        </a:p>
      </dsp:txBody>
      <dsp:txXfrm>
        <a:off x="1577753" y="179611"/>
        <a:ext cx="1035492" cy="1093082"/>
      </dsp:txXfrm>
    </dsp:sp>
    <dsp:sp modelId="{99DBB4E9-66D0-4936-8584-43DF62B58269}">
      <dsp:nvSpPr>
        <dsp:cNvPr id="0" name=""/>
        <dsp:cNvSpPr/>
      </dsp:nvSpPr>
      <dsp:spPr>
        <a:xfrm>
          <a:off x="2498001" y="585822"/>
          <a:ext cx="1464406" cy="1545852"/>
        </a:xfrm>
        <a:prstGeom prst="ellipse">
          <a:avLst/>
        </a:prstGeom>
        <a:solidFill>
          <a:schemeClr val="accent1">
            <a:shade val="80000"/>
            <a:alpha val="50000"/>
            <a:hueOff val="8"/>
            <a:satOff val="-242"/>
            <a:lumOff val="1532"/>
            <a:alphaOff val="1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err="1" smtClean="0"/>
            <a:t>Galenicals</a:t>
          </a:r>
          <a:endParaRPr lang="en-US" sz="1600" b="0" kern="1200" dirty="0"/>
        </a:p>
      </dsp:txBody>
      <dsp:txXfrm>
        <a:off x="2712458" y="812207"/>
        <a:ext cx="1035492" cy="1093082"/>
      </dsp:txXfrm>
    </dsp:sp>
    <dsp:sp modelId="{52BD2920-B381-4328-A76A-511D0FC5B2A3}">
      <dsp:nvSpPr>
        <dsp:cNvPr id="0" name=""/>
        <dsp:cNvSpPr/>
      </dsp:nvSpPr>
      <dsp:spPr>
        <a:xfrm>
          <a:off x="2521774" y="1953886"/>
          <a:ext cx="1464406" cy="1545852"/>
        </a:xfrm>
        <a:prstGeom prst="ellipse">
          <a:avLst/>
        </a:prstGeom>
        <a:solidFill>
          <a:schemeClr val="accent1">
            <a:shade val="80000"/>
            <a:alpha val="50000"/>
            <a:hueOff val="12"/>
            <a:satOff val="-363"/>
            <a:lumOff val="2298"/>
            <a:alphaOff val="1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/>
            <a:t>Vitamins</a:t>
          </a:r>
          <a:endParaRPr lang="en-US" sz="1600" b="0" kern="1200" dirty="0"/>
        </a:p>
      </dsp:txBody>
      <dsp:txXfrm>
        <a:off x="2736231" y="2180271"/>
        <a:ext cx="1035492" cy="1093082"/>
      </dsp:txXfrm>
    </dsp:sp>
    <dsp:sp modelId="{6EC4DF94-903C-42E9-9989-E90FA9B65C08}">
      <dsp:nvSpPr>
        <dsp:cNvPr id="0" name=""/>
        <dsp:cNvSpPr/>
      </dsp:nvSpPr>
      <dsp:spPr>
        <a:xfrm>
          <a:off x="1363296" y="2665564"/>
          <a:ext cx="1464406" cy="1545852"/>
        </a:xfrm>
        <a:prstGeom prst="ellipse">
          <a:avLst/>
        </a:prstGeom>
        <a:solidFill>
          <a:schemeClr val="accent1">
            <a:shade val="80000"/>
            <a:alpha val="50000"/>
            <a:hueOff val="16"/>
            <a:satOff val="-485"/>
            <a:lumOff val="3065"/>
            <a:alphaOff val="2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/>
            <a:t>Palliative &amp; Healthcare</a:t>
          </a:r>
          <a:endParaRPr lang="en-US" sz="1600" b="0" kern="1200" dirty="0"/>
        </a:p>
      </dsp:txBody>
      <dsp:txXfrm>
        <a:off x="1577753" y="2891949"/>
        <a:ext cx="1035492" cy="1093082"/>
      </dsp:txXfrm>
    </dsp:sp>
    <dsp:sp modelId="{9E43F165-9403-4221-BCB7-EAB7FBE5654A}">
      <dsp:nvSpPr>
        <dsp:cNvPr id="0" name=""/>
        <dsp:cNvSpPr/>
      </dsp:nvSpPr>
      <dsp:spPr>
        <a:xfrm>
          <a:off x="204808" y="2009176"/>
          <a:ext cx="1464406" cy="1545852"/>
        </a:xfrm>
        <a:prstGeom prst="ellipse">
          <a:avLst/>
        </a:prstGeom>
        <a:solidFill>
          <a:schemeClr val="accent1">
            <a:shade val="80000"/>
            <a:alpha val="50000"/>
            <a:hueOff val="20"/>
            <a:satOff val="-606"/>
            <a:lumOff val="3831"/>
            <a:alphaOff val="2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/>
            <a:t>Oils</a:t>
          </a:r>
          <a:endParaRPr lang="en-US" sz="1600" b="0" kern="1200" dirty="0"/>
        </a:p>
      </dsp:txBody>
      <dsp:txXfrm>
        <a:off x="419265" y="2235561"/>
        <a:ext cx="1035492" cy="1093082"/>
      </dsp:txXfrm>
    </dsp:sp>
    <dsp:sp modelId="{25512694-1D88-46FF-B704-B2E7390AA2B4}">
      <dsp:nvSpPr>
        <dsp:cNvPr id="0" name=""/>
        <dsp:cNvSpPr/>
      </dsp:nvSpPr>
      <dsp:spPr>
        <a:xfrm>
          <a:off x="228599" y="609603"/>
          <a:ext cx="1464406" cy="1545852"/>
        </a:xfrm>
        <a:prstGeom prst="ellipse">
          <a:avLst/>
        </a:prstGeom>
        <a:solidFill>
          <a:schemeClr val="accent1">
            <a:shade val="80000"/>
            <a:alpha val="50000"/>
            <a:hueOff val="24"/>
            <a:satOff val="-727"/>
            <a:lumOff val="4597"/>
            <a:alphaOff val="3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/>
            <a:t>Antiseptics &amp; Disinfectants</a:t>
          </a:r>
          <a:endParaRPr lang="en-US" sz="1600" b="0" kern="1200" dirty="0"/>
        </a:p>
      </dsp:txBody>
      <dsp:txXfrm>
        <a:off x="443056" y="835988"/>
        <a:ext cx="1035492" cy="10930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7803D7-2FC7-49DF-B391-BB62C640F167}">
      <dsp:nvSpPr>
        <dsp:cNvPr id="0" name=""/>
        <dsp:cNvSpPr/>
      </dsp:nvSpPr>
      <dsp:spPr>
        <a:xfrm>
          <a:off x="3248" y="23778"/>
          <a:ext cx="1420173" cy="11716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Raw Materials &amp; Packaging from Approved Suppliers</a:t>
          </a:r>
          <a:endParaRPr lang="en-US" sz="1700" kern="1200" dirty="0"/>
        </a:p>
      </dsp:txBody>
      <dsp:txXfrm>
        <a:off x="37564" y="58094"/>
        <a:ext cx="1351541" cy="1103011"/>
      </dsp:txXfrm>
    </dsp:sp>
    <dsp:sp modelId="{9E394E83-48BB-4C55-B2F5-0FC2F68B64D6}">
      <dsp:nvSpPr>
        <dsp:cNvPr id="0" name=""/>
        <dsp:cNvSpPr/>
      </dsp:nvSpPr>
      <dsp:spPr>
        <a:xfrm>
          <a:off x="1565439" y="433498"/>
          <a:ext cx="301076" cy="352203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solidFill>
              <a:schemeClr val="tx1"/>
            </a:solidFill>
          </a:endParaRPr>
        </a:p>
      </dsp:txBody>
      <dsp:txXfrm>
        <a:off x="1565439" y="503939"/>
        <a:ext cx="210753" cy="211321"/>
      </dsp:txXfrm>
    </dsp:sp>
    <dsp:sp modelId="{9FC5013D-042A-47A8-AD69-E78B97086AB2}">
      <dsp:nvSpPr>
        <dsp:cNvPr id="0" name=""/>
        <dsp:cNvSpPr/>
      </dsp:nvSpPr>
      <dsp:spPr>
        <a:xfrm>
          <a:off x="1991491" y="23778"/>
          <a:ext cx="1420173" cy="11716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Quality Control Inspection</a:t>
          </a:r>
          <a:endParaRPr lang="en-US" sz="1700" kern="1200" dirty="0"/>
        </a:p>
      </dsp:txBody>
      <dsp:txXfrm>
        <a:off x="2025807" y="58094"/>
        <a:ext cx="1351541" cy="1103011"/>
      </dsp:txXfrm>
    </dsp:sp>
    <dsp:sp modelId="{AD548E1B-C7E3-4FB2-96F2-224C594C1937}">
      <dsp:nvSpPr>
        <dsp:cNvPr id="0" name=""/>
        <dsp:cNvSpPr/>
      </dsp:nvSpPr>
      <dsp:spPr>
        <a:xfrm>
          <a:off x="3553682" y="433498"/>
          <a:ext cx="301076" cy="352203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solidFill>
              <a:schemeClr val="tx1"/>
            </a:solidFill>
          </a:endParaRPr>
        </a:p>
      </dsp:txBody>
      <dsp:txXfrm>
        <a:off x="3553682" y="503939"/>
        <a:ext cx="210753" cy="211321"/>
      </dsp:txXfrm>
    </dsp:sp>
    <dsp:sp modelId="{D827A91E-1384-43C3-85EA-FB7071D73760}">
      <dsp:nvSpPr>
        <dsp:cNvPr id="0" name=""/>
        <dsp:cNvSpPr/>
      </dsp:nvSpPr>
      <dsp:spPr>
        <a:xfrm>
          <a:off x="3979734" y="23778"/>
          <a:ext cx="1420173" cy="11716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Chemical Analysis for Key Elements</a:t>
          </a:r>
          <a:endParaRPr lang="en-US" sz="1700" kern="1200" dirty="0"/>
        </a:p>
      </dsp:txBody>
      <dsp:txXfrm>
        <a:off x="4014050" y="58094"/>
        <a:ext cx="1351541" cy="1103011"/>
      </dsp:txXfrm>
    </dsp:sp>
    <dsp:sp modelId="{21807C4D-444B-401F-8220-DBD5D27BF4B3}">
      <dsp:nvSpPr>
        <dsp:cNvPr id="0" name=""/>
        <dsp:cNvSpPr/>
      </dsp:nvSpPr>
      <dsp:spPr>
        <a:xfrm>
          <a:off x="5541925" y="433498"/>
          <a:ext cx="301076" cy="352203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solidFill>
              <a:schemeClr val="tx1"/>
            </a:solidFill>
          </a:endParaRPr>
        </a:p>
      </dsp:txBody>
      <dsp:txXfrm>
        <a:off x="5541925" y="503939"/>
        <a:ext cx="210753" cy="211321"/>
      </dsp:txXfrm>
    </dsp:sp>
    <dsp:sp modelId="{F5E35FEE-BF4F-468A-9181-9D0A466D105C}">
      <dsp:nvSpPr>
        <dsp:cNvPr id="0" name=""/>
        <dsp:cNvSpPr/>
      </dsp:nvSpPr>
      <dsp:spPr>
        <a:xfrm>
          <a:off x="5967978" y="23778"/>
          <a:ext cx="1420173" cy="11716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Released for Manufacturing  &amp; Production</a:t>
          </a:r>
          <a:endParaRPr lang="en-US" sz="1700" kern="1200" dirty="0"/>
        </a:p>
      </dsp:txBody>
      <dsp:txXfrm>
        <a:off x="6002294" y="58094"/>
        <a:ext cx="1351541" cy="1103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5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6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5" tIns="47028" rIns="94055" bIns="47028" numCol="1" anchor="t" anchorCtr="0" compatLnSpc="1">
            <a:prstTxWarp prst="textNoShape">
              <a:avLst/>
            </a:prstTxWarp>
          </a:bodyPr>
          <a:lstStyle>
            <a:lvl1pPr defTabSz="93980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5" tIns="47028" rIns="94055" bIns="47028" numCol="1" anchor="t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57700"/>
            <a:ext cx="566102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5" tIns="47028" rIns="94055" bIns="470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2225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5" tIns="47028" rIns="94055" bIns="47028" numCol="1" anchor="b" anchorCtr="0" compatLnSpc="1">
            <a:prstTxWarp prst="textNoShape">
              <a:avLst/>
            </a:prstTxWarp>
          </a:bodyPr>
          <a:lstStyle>
            <a:lvl1pPr defTabSz="93980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12225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5" tIns="47028" rIns="94055" bIns="47028" numCol="1" anchor="b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/>
            </a:lvl1pPr>
          </a:lstStyle>
          <a:p>
            <a:fld id="{EC4D49D9-CC49-4301-8C12-ACE96405BF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9233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F91A7C-53E0-4C05-AC0C-BC503FD09AA3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3263"/>
            <a:ext cx="4691062" cy="35179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457700"/>
            <a:ext cx="5191125" cy="4222750"/>
          </a:xfrm>
          <a:noFill/>
          <a:ln/>
        </p:spPr>
        <p:txBody>
          <a:bodyPr lIns="89026" tIns="44510" rIns="89026" bIns="44510"/>
          <a:lstStyle/>
          <a:p>
            <a:pPr eaLnBrk="1" hangingPunct="1"/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F4E03C-FD40-4176-88A6-A4769315B028}" type="slidenum">
              <a:rPr lang="en-US"/>
              <a:pPr/>
              <a:t>16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5388" y="704850"/>
            <a:ext cx="4687887" cy="3516313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457700"/>
            <a:ext cx="5191125" cy="4221163"/>
          </a:xfrm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78B866-4A84-4E14-922A-A37E95DC3AD9}" type="slidenum">
              <a:rPr lang="en-US"/>
              <a:pPr/>
              <a:t>17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5388" y="704850"/>
            <a:ext cx="4687887" cy="3516313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457700"/>
            <a:ext cx="5191125" cy="4221163"/>
          </a:xfrm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D49D9-CC49-4301-8C12-ACE96405BF9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172161-3B0D-46DB-BCAD-6B2FD1D96FBD}" type="slidenum">
              <a:rPr lang="en-US"/>
              <a:pPr/>
              <a:t>9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89475" cy="3516313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457700"/>
            <a:ext cx="5191125" cy="4221163"/>
          </a:xfrm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7EF8-6B15-4443-8C1B-443AA5313C62}" type="datetime1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FAB1D329-9A93-45F9-9A9F-4F829489907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14" name="Picture 13" descr="Logo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F433C2-5898-4BFC-91CD-EECB9145CA22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01000064-29F9-47F0-99BA-E74F3E5D14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D77EE-7FC5-405B-A659-D982649988AD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1CD00693-0599-4CC4-9CAB-3D3F37E6DC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endParaRPr lang="en-IN" noProof="0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4B08E-9CB2-4AEF-BA7B-E9E19B83E625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1200"/>
            </a:lvl1pPr>
          </a:lstStyle>
          <a:p>
            <a:fld id="{25BD5568-D265-4357-9E5B-A92619CA02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30127-1983-4BE3-A8C5-213F8C6E597B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1200"/>
            </a:lvl1pPr>
          </a:lstStyle>
          <a:p>
            <a:fld id="{86A8D356-9816-4A5C-B3A1-2C7ACBA49B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C140AD7F-098B-41DA-8DA7-351AB6677659}" type="datetime1">
              <a:rPr lang="en-US" smtClean="0"/>
              <a:pPr algn="r" eaLnBrk="1" latinLnBrk="0" hangingPunct="1"/>
              <a:t>9/23/2013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72BA300A-118E-4681-B413-5ADC7C4A9E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68D990-695D-48FD-87BA-568383B40F35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5F570FEA-E7F1-4534-AEF5-39185BE10EF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Logo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E0124-19D1-4F94-B2F9-51F268C477BA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153E939C-2757-4370-8872-E1396D7747A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369BB8-80D1-4AA1-8492-E62C6790B0C2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AC51581F-666F-4E5E-B8C9-BE14B271A3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AF19CC-2A3F-47A4-9987-1AE57BEC09C9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10E5AD39-5DF7-4730-90F3-0EDF213557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58C1D2-143D-4B55-B5B3-5EC380F44D31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0C0521C8-CF91-40F1-9D2D-2C9CAA074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A30E9E-E5F8-4E77-B3BD-B8BF66AC08CA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209DAB0A-FC92-4B73-B44C-08379600AE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10" name="Picture 9" descr="Logo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F63722-03BC-42FE-95F8-604D91656F24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>
            <a:lvl1pPr>
              <a:defRPr sz="1200"/>
            </a:lvl1pPr>
          </a:lstStyle>
          <a:p>
            <a:fld id="{44046AFB-BF10-437A-A777-F32537ECFA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A202526C-4923-4A95-9057-8633E2851FBC}" type="datetime1">
              <a:rPr lang="en-US" smtClean="0"/>
              <a:pPr algn="r" eaLnBrk="1" latinLnBrk="0" hangingPunct="1"/>
              <a:t>9/23/2013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rect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BA300A-118E-4681-B413-5ADC7C4A9E4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Logo"/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934200" y="152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QuickStyle" Target="../diagrams/quickStyle4.xml"/><Relationship Id="rId18" Type="http://schemas.microsoft.com/office/2007/relationships/diagramDrawing" Target="../diagrams/drawing2.xml"/><Relationship Id="rId3" Type="http://schemas.openxmlformats.org/officeDocument/2006/relationships/diagramData" Target="../diagrams/data2.xml"/><Relationship Id="rId7" Type="http://schemas.openxmlformats.org/officeDocument/2006/relationships/diagramData" Target="../diagrams/data3.xml"/><Relationship Id="rId12" Type="http://schemas.openxmlformats.org/officeDocument/2006/relationships/diagramLayout" Target="../diagrams/layout4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Data" Target="../diagrams/data4.xml"/><Relationship Id="rId5" Type="http://schemas.openxmlformats.org/officeDocument/2006/relationships/diagramQuickStyle" Target="../diagrams/quickStyle2.xml"/><Relationship Id="rId10" Type="http://schemas.openxmlformats.org/officeDocument/2006/relationships/diagramColors" Target="../diagrams/colors3.xml"/><Relationship Id="rId4" Type="http://schemas.openxmlformats.org/officeDocument/2006/relationships/diagramLayout" Target="../diagrams/layout2.xml"/><Relationship Id="rId9" Type="http://schemas.openxmlformats.org/officeDocument/2006/relationships/diagramQuickStyle" Target="../diagrams/quickStyle3.xml"/><Relationship Id="rId14" Type="http://schemas.openxmlformats.org/officeDocument/2006/relationships/diagramColors" Target="../diagrams/colors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Excel_97-2003_Worksheet4.xls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Excel_97-2003_Worksheet5.xls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Excel_97-2003_Worksheet3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Marksan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1143000"/>
            <a:ext cx="9015984" cy="354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5557838" y="6324600"/>
            <a:ext cx="35194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1" tIns="45705" rIns="91411" bIns="45705"/>
          <a:lstStyle/>
          <a:p>
            <a:pPr marL="322263" indent="-322263" algn="ctr" defTabSz="858838"/>
            <a:r>
              <a:rPr lang="en-US" b="1" i="1" dirty="0">
                <a:latin typeface="Book Antiqua" pitchFamily="18" charset="0"/>
              </a:rPr>
              <a:t>Strictly Private &amp; Confidential</a:t>
            </a:r>
            <a:endParaRPr lang="en-US" i="1" dirty="0">
              <a:latin typeface="Book Antiqua" pitchFamily="18" charset="0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4994275" y="1447800"/>
            <a:ext cx="4081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1" tIns="45705" rIns="91411" bIns="45705"/>
          <a:lstStyle/>
          <a:p>
            <a:pPr marL="322263" indent="-322263" algn="ctr" defTabSz="858838"/>
            <a:r>
              <a:rPr lang="en-US" sz="2400" b="1" dirty="0" smtClean="0">
                <a:solidFill>
                  <a:schemeClr val="bg1"/>
                </a:solidFill>
                <a:latin typeface="Book Antiqua" pitchFamily="18" charset="0"/>
              </a:rPr>
              <a:t>Investor Presentation</a:t>
            </a:r>
            <a:endParaRPr lang="en-US" sz="2400" b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18437" name="Text Box 6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-12700" y="12700"/>
            <a:ext cx="166688" cy="25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en-GB" sz="1200" b="1" i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Product Portfolio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grpSp>
        <p:nvGrpSpPr>
          <p:cNvPr id="27651" name="Group 22"/>
          <p:cNvGrpSpPr>
            <a:grpSpLocks noGrp="1"/>
          </p:cNvGrpSpPr>
          <p:nvPr/>
        </p:nvGrpSpPr>
        <p:grpSpPr bwMode="auto">
          <a:xfrm>
            <a:off x="381000" y="1295400"/>
            <a:ext cx="8458200" cy="1905000"/>
            <a:chOff x="95" y="1526"/>
            <a:chExt cx="5760" cy="1262"/>
          </a:xfrm>
        </p:grpSpPr>
        <p:pic>
          <p:nvPicPr>
            <p:cNvPr id="27654" name="Picture 17"/>
            <p:cNvPicPr>
              <a:picLocks noChangeAspect="1" noChangeArrowheads="1"/>
            </p:cNvPicPr>
            <p:nvPr/>
          </p:nvPicPr>
          <p:blipFill>
            <a:blip r:embed="rId3"/>
            <a:srcRect b="-291"/>
            <a:stretch>
              <a:fillRect/>
            </a:stretch>
          </p:blipFill>
          <p:spPr bwMode="auto">
            <a:xfrm>
              <a:off x="95" y="1536"/>
              <a:ext cx="2880" cy="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655" name="Rectangle 18"/>
            <p:cNvSpPr>
              <a:spLocks noChangeArrowheads="1"/>
            </p:cNvSpPr>
            <p:nvPr/>
          </p:nvSpPr>
          <p:spPr bwMode="auto">
            <a:xfrm>
              <a:off x="2975" y="1536"/>
              <a:ext cx="2880" cy="1024"/>
            </a:xfrm>
            <a:prstGeom prst="rect">
              <a:avLst/>
            </a:prstGeom>
            <a:solidFill>
              <a:srgbClr val="4623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Rectangle 19"/>
            <p:cNvSpPr>
              <a:spLocks noChangeArrowheads="1"/>
            </p:cNvSpPr>
            <p:nvPr/>
          </p:nvSpPr>
          <p:spPr bwMode="auto">
            <a:xfrm>
              <a:off x="2299" y="1536"/>
              <a:ext cx="676" cy="1024"/>
            </a:xfrm>
            <a:prstGeom prst="rect">
              <a:avLst/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rgbClr val="46230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7" name="Rectangle 20"/>
            <p:cNvSpPr>
              <a:spLocks noChangeArrowheads="1"/>
            </p:cNvSpPr>
            <p:nvPr/>
          </p:nvSpPr>
          <p:spPr bwMode="auto">
            <a:xfrm>
              <a:off x="95" y="2505"/>
              <a:ext cx="5760" cy="28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8" name="Rectangle 21"/>
            <p:cNvSpPr>
              <a:spLocks noChangeArrowheads="1"/>
            </p:cNvSpPr>
            <p:nvPr/>
          </p:nvSpPr>
          <p:spPr bwMode="auto">
            <a:xfrm>
              <a:off x="95" y="1526"/>
              <a:ext cx="5760" cy="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EFFE15-CFAD-42E9-B4FB-131862288B63}" type="slidenum">
              <a:rPr lang="en-US"/>
              <a:pPr/>
              <a:t>10</a:t>
            </a:fld>
            <a:endParaRPr lang="en-US"/>
          </a:p>
        </p:txBody>
      </p:sp>
      <p:pic>
        <p:nvPicPr>
          <p:cNvPr id="15" name="Picture 3" descr="n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276600"/>
            <a:ext cx="4206875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4" descr="n0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276600"/>
            <a:ext cx="4191000" cy="272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28600" y="914400"/>
            <a:ext cx="8382000" cy="5638800"/>
            <a:chOff x="228600" y="990600"/>
            <a:chExt cx="8382000" cy="5638800"/>
          </a:xfrm>
        </p:grpSpPr>
        <p:graphicFrame>
          <p:nvGraphicFramePr>
            <p:cNvPr id="3" name="Diagram 2"/>
            <p:cNvGraphicFramePr/>
            <p:nvPr/>
          </p:nvGraphicFramePr>
          <p:xfrm>
            <a:off x="228600" y="990600"/>
            <a:ext cx="4114800" cy="32512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5" name="Diagram 4"/>
            <p:cNvGraphicFramePr/>
            <p:nvPr/>
          </p:nvGraphicFramePr>
          <p:xfrm>
            <a:off x="4495800" y="990600"/>
            <a:ext cx="4114800" cy="32512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graphicFrame>
          <p:nvGraphicFramePr>
            <p:cNvPr id="6" name="Diagram 5"/>
            <p:cNvGraphicFramePr/>
            <p:nvPr/>
          </p:nvGraphicFramePr>
          <p:xfrm>
            <a:off x="2362200" y="3886200"/>
            <a:ext cx="4114800" cy="27432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1" r:lo="rId12" r:qs="rId13" r:cs="rId14"/>
            </a:graphicData>
          </a:graphic>
        </p:graphicFrame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8382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Strengths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Strategy &amp; Growth Initiatives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0FEA-E7F1-4534-AEF5-39185BE10EF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eaLnBrk="1" hangingPunct="1"/>
            <a:r>
              <a:rPr lang="en-GB" dirty="0" smtClean="0">
                <a:solidFill>
                  <a:srgbClr val="FF0000"/>
                </a:solidFill>
                <a:ea typeface="ＭＳ Ｐゴシック" pitchFamily="34" charset="-128"/>
              </a:rPr>
              <a:t>Growth Strategy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2188" y="3462338"/>
            <a:ext cx="4189412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23875" y="990600"/>
            <a:ext cx="5572125" cy="1042988"/>
          </a:xfrm>
          <a:prstGeom prst="roundRect">
            <a:avLst>
              <a:gd name="adj" fmla="val 14796"/>
            </a:avLst>
          </a:prstGeom>
          <a:solidFill>
            <a:srgbClr val="1E79C4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523875" y="1524000"/>
            <a:ext cx="5572125" cy="757237"/>
          </a:xfrm>
          <a:prstGeom prst="roundRect">
            <a:avLst>
              <a:gd name="adj" fmla="val 50000"/>
            </a:avLst>
          </a:prstGeom>
          <a:solidFill>
            <a:srgbClr val="1E79C4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1236663" y="1847850"/>
            <a:ext cx="1006475" cy="10382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3933825" y="1847850"/>
            <a:ext cx="1006475" cy="10382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1387475" y="1924050"/>
            <a:ext cx="728663" cy="750888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AutoShape 9"/>
          <p:cNvSpPr>
            <a:spLocks noChangeArrowheads="1"/>
          </p:cNvSpPr>
          <p:nvPr/>
        </p:nvSpPr>
        <p:spPr bwMode="auto">
          <a:xfrm>
            <a:off x="4075113" y="1924050"/>
            <a:ext cx="728662" cy="750888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AutoShape 10"/>
          <p:cNvSpPr>
            <a:spLocks noChangeArrowheads="1"/>
          </p:cNvSpPr>
          <p:nvPr/>
        </p:nvSpPr>
        <p:spPr bwMode="auto">
          <a:xfrm>
            <a:off x="981075" y="2386013"/>
            <a:ext cx="2082800" cy="1652587"/>
          </a:xfrm>
          <a:prstGeom prst="roundRect">
            <a:avLst>
              <a:gd name="adj" fmla="val 7301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AutoShape 11"/>
          <p:cNvSpPr>
            <a:spLocks noChangeArrowheads="1"/>
          </p:cNvSpPr>
          <p:nvPr/>
        </p:nvSpPr>
        <p:spPr bwMode="auto">
          <a:xfrm>
            <a:off x="3273425" y="2386013"/>
            <a:ext cx="2082800" cy="1652587"/>
          </a:xfrm>
          <a:prstGeom prst="roundRect">
            <a:avLst>
              <a:gd name="adj" fmla="val 7301"/>
            </a:avLst>
          </a:pr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525463" y="1306513"/>
            <a:ext cx="53848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dirty="0">
                <a:solidFill>
                  <a:schemeClr val="bg1"/>
                </a:solidFill>
                <a:latin typeface="Book Antiqua" pitchFamily="18" charset="0"/>
              </a:rPr>
              <a:t>MARKSANS PHARMA </a:t>
            </a:r>
            <a:r>
              <a:rPr lang="en-GB" b="1" dirty="0">
                <a:solidFill>
                  <a:schemeClr val="bg1"/>
                </a:solidFill>
                <a:latin typeface="Book Antiqua" pitchFamily="18" charset="0"/>
              </a:rPr>
              <a:t>GROWTH STRATEGIES</a:t>
            </a:r>
            <a:endParaRPr lang="en-US" b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933450" y="2905125"/>
            <a:ext cx="21193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GB" sz="1500" b="1" dirty="0">
                <a:solidFill>
                  <a:schemeClr val="bg1"/>
                </a:solidFill>
                <a:latin typeface="Book Antiqua" pitchFamily="18" charset="0"/>
              </a:rPr>
              <a:t>ORGANIC</a:t>
            </a:r>
            <a:r>
              <a:rPr lang="en-GB" sz="1500" dirty="0">
                <a:solidFill>
                  <a:schemeClr val="bg1"/>
                </a:solidFill>
                <a:latin typeface="Book Antiqua" pitchFamily="18" charset="0"/>
              </a:rPr>
              <a:t/>
            </a:r>
            <a:br>
              <a:rPr lang="en-GB" sz="1500" dirty="0">
                <a:solidFill>
                  <a:schemeClr val="bg1"/>
                </a:solidFill>
                <a:latin typeface="Book Antiqua" pitchFamily="18" charset="0"/>
              </a:rPr>
            </a:br>
            <a:r>
              <a:rPr lang="en-GB" sz="1500" dirty="0">
                <a:solidFill>
                  <a:schemeClr val="bg1"/>
                </a:solidFill>
                <a:latin typeface="Book Antiqua" pitchFamily="18" charset="0"/>
              </a:rPr>
              <a:t>GROWTH STRATEGY</a:t>
            </a:r>
            <a:endParaRPr lang="en-US" sz="1500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289300" y="2894013"/>
            <a:ext cx="21193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GB" sz="1500" b="1" dirty="0">
                <a:solidFill>
                  <a:schemeClr val="bg1"/>
                </a:solidFill>
                <a:latin typeface="Book Antiqua" pitchFamily="18" charset="0"/>
              </a:rPr>
              <a:t>IN-ORGANIC</a:t>
            </a:r>
            <a:r>
              <a:rPr lang="en-GB" sz="1500" dirty="0">
                <a:solidFill>
                  <a:schemeClr val="bg1"/>
                </a:solidFill>
                <a:latin typeface="Book Antiqua" pitchFamily="18" charset="0"/>
              </a:rPr>
              <a:t/>
            </a:r>
            <a:br>
              <a:rPr lang="en-GB" sz="1500" dirty="0">
                <a:solidFill>
                  <a:schemeClr val="bg1"/>
                </a:solidFill>
                <a:latin typeface="Book Antiqua" pitchFamily="18" charset="0"/>
              </a:rPr>
            </a:br>
            <a:r>
              <a:rPr lang="en-GB" sz="1500" dirty="0">
                <a:solidFill>
                  <a:schemeClr val="bg1"/>
                </a:solidFill>
                <a:latin typeface="Book Antiqua" pitchFamily="18" charset="0"/>
              </a:rPr>
              <a:t>GROWTH STRATEGY</a:t>
            </a:r>
            <a:endParaRPr lang="en-US" sz="1500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368300" y="1695450"/>
            <a:ext cx="54991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Oval 5"/>
          <p:cNvSpPr>
            <a:spLocks noChangeArrowheads="1"/>
          </p:cNvSpPr>
          <p:nvPr/>
        </p:nvSpPr>
        <p:spPr bwMode="auto">
          <a:xfrm>
            <a:off x="4044950" y="1751013"/>
            <a:ext cx="1052513" cy="105251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Oval 6"/>
          <p:cNvSpPr>
            <a:spLocks noChangeArrowheads="1"/>
          </p:cNvSpPr>
          <p:nvPr/>
        </p:nvSpPr>
        <p:spPr bwMode="auto">
          <a:xfrm>
            <a:off x="690563" y="1751013"/>
            <a:ext cx="1052512" cy="105251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GB">
              <a:latin typeface="Book Antiqua" pitchFamily="18" charset="0"/>
            </a:endParaRPr>
          </a:p>
        </p:txBody>
      </p:sp>
      <p:sp>
        <p:nvSpPr>
          <p:cNvPr id="37895" name="Oval 7"/>
          <p:cNvSpPr>
            <a:spLocks noChangeArrowheads="1"/>
          </p:cNvSpPr>
          <p:nvPr/>
        </p:nvSpPr>
        <p:spPr bwMode="auto">
          <a:xfrm>
            <a:off x="7567613" y="1751013"/>
            <a:ext cx="1052512" cy="105251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225425" y="2881243"/>
            <a:ext cx="2496445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GB" dirty="0">
                <a:latin typeface="+mn-lt"/>
              </a:rPr>
              <a:t>Strengthen and expand current core businesses </a:t>
            </a:r>
            <a:br>
              <a:rPr lang="en-GB" dirty="0">
                <a:latin typeface="+mn-lt"/>
              </a:rPr>
            </a:br>
            <a:r>
              <a:rPr lang="en-GB" dirty="0">
                <a:latin typeface="+mn-lt"/>
              </a:rPr>
              <a:t>( Formulations)</a:t>
            </a:r>
          </a:p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GB" dirty="0">
                <a:latin typeface="+mn-lt"/>
              </a:rPr>
              <a:t>Product expansion, channel expansion and sales effectiveness</a:t>
            </a:r>
            <a:endParaRPr lang="en-US" dirty="0">
              <a:latin typeface="+mn-lt"/>
            </a:endParaRP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3024088" y="2881243"/>
            <a:ext cx="2869496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dirty="0">
                <a:latin typeface="+mn-lt"/>
              </a:rPr>
              <a:t>Increasing </a:t>
            </a:r>
            <a:r>
              <a:rPr lang="en-US" dirty="0" smtClean="0">
                <a:latin typeface="+mn-lt"/>
              </a:rPr>
              <a:t>ANDAs </a:t>
            </a:r>
            <a:r>
              <a:rPr lang="en-US" dirty="0">
                <a:latin typeface="+mn-lt"/>
              </a:rPr>
              <a:t>pipeline by increasing R&amp;D Capabilities</a:t>
            </a:r>
          </a:p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dirty="0">
                <a:latin typeface="+mn-lt"/>
              </a:rPr>
              <a:t>Expand  offshore market penetration</a:t>
            </a:r>
          </a:p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O</a:t>
            </a:r>
            <a:r>
              <a:rPr lang="en-US" dirty="0" smtClean="0">
                <a:latin typeface="+mn-lt"/>
              </a:rPr>
              <a:t>ut</a:t>
            </a:r>
            <a:r>
              <a:rPr lang="en-US" dirty="0">
                <a:latin typeface="+mn-lt"/>
              </a:rPr>
              <a:t>-licensing opportunities</a:t>
            </a:r>
          </a:p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dirty="0">
                <a:latin typeface="+mn-lt"/>
              </a:rPr>
              <a:t>New geographies, new customers, new channels</a:t>
            </a: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6232005" y="2881243"/>
            <a:ext cx="2760886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dirty="0">
                <a:latin typeface="+mn-lt"/>
              </a:rPr>
              <a:t>New opportunity evaluation and development</a:t>
            </a:r>
          </a:p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dirty="0">
                <a:latin typeface="+mn-lt"/>
              </a:rPr>
              <a:t>Creating options for future businesses</a:t>
            </a:r>
          </a:p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dirty="0">
                <a:latin typeface="+mn-lt"/>
              </a:rPr>
              <a:t>New Products, new services</a:t>
            </a:r>
          </a:p>
          <a:p>
            <a:pPr marL="173038" indent="-173038"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GB" dirty="0">
                <a:latin typeface="+mn-lt"/>
              </a:rPr>
              <a:t>R&amp;D focussed and customer  centric initiatives</a:t>
            </a:r>
            <a:endParaRPr lang="en-US" dirty="0">
              <a:latin typeface="+mn-lt"/>
            </a:endParaRP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606346" y="685800"/>
            <a:ext cx="8008773" cy="1078120"/>
          </a:xfrm>
          <a:prstGeom prst="roundRect">
            <a:avLst>
              <a:gd name="adj" fmla="val 29231"/>
            </a:avLst>
          </a:prstGeom>
          <a:solidFill>
            <a:srgbClr val="1E79C4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06346" y="1143782"/>
            <a:ext cx="8008773" cy="761218"/>
          </a:xfrm>
          <a:prstGeom prst="roundRect">
            <a:avLst>
              <a:gd name="adj" fmla="val 50000"/>
            </a:avLst>
          </a:prstGeom>
          <a:solidFill>
            <a:srgbClr val="1E79C4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 rot="5400000">
            <a:off x="3872788" y="1779237"/>
            <a:ext cx="1324780" cy="755545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AutoShape 9"/>
          <p:cNvSpPr>
            <a:spLocks noChangeArrowheads="1"/>
          </p:cNvSpPr>
          <p:nvPr/>
        </p:nvSpPr>
        <p:spPr bwMode="auto">
          <a:xfrm>
            <a:off x="3161031" y="2018748"/>
            <a:ext cx="2746719" cy="816757"/>
          </a:xfrm>
          <a:prstGeom prst="roundRect">
            <a:avLst>
              <a:gd name="adj" fmla="val 12634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 rot="5400000">
            <a:off x="512189" y="1779237"/>
            <a:ext cx="1324780" cy="755545"/>
          </a:xfrm>
          <a:prstGeom prst="roundRect">
            <a:avLst>
              <a:gd name="adj" fmla="val 50000"/>
            </a:avLst>
          </a:prstGeom>
          <a:solidFill>
            <a:srgbClr val="967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 rot="5400000">
            <a:off x="7389219" y="1779237"/>
            <a:ext cx="1324780" cy="755545"/>
          </a:xfrm>
          <a:prstGeom prst="roundRect">
            <a:avLst>
              <a:gd name="adj" fmla="val 50000"/>
            </a:avLst>
          </a:prstGeom>
          <a:solidFill>
            <a:srgbClr val="CC00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AutoShape 12"/>
          <p:cNvSpPr>
            <a:spLocks noChangeArrowheads="1"/>
          </p:cNvSpPr>
          <p:nvPr/>
        </p:nvSpPr>
        <p:spPr bwMode="auto">
          <a:xfrm>
            <a:off x="247462" y="2018748"/>
            <a:ext cx="2398854" cy="816757"/>
          </a:xfrm>
          <a:prstGeom prst="roundRect">
            <a:avLst>
              <a:gd name="adj" fmla="val 12634"/>
            </a:avLst>
          </a:prstGeom>
          <a:solidFill>
            <a:srgbClr val="967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AutoShape 13"/>
          <p:cNvSpPr>
            <a:spLocks noChangeArrowheads="1"/>
          </p:cNvSpPr>
          <p:nvPr/>
        </p:nvSpPr>
        <p:spPr bwMode="auto">
          <a:xfrm>
            <a:off x="6272930" y="2018748"/>
            <a:ext cx="2564130" cy="816757"/>
          </a:xfrm>
          <a:prstGeom prst="roundRect">
            <a:avLst>
              <a:gd name="adj" fmla="val 12634"/>
            </a:avLst>
          </a:prstGeom>
          <a:solidFill>
            <a:srgbClr val="CC00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313572" y="2120026"/>
            <a:ext cx="2538945" cy="72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sz="2000" b="1" dirty="0">
                <a:solidFill>
                  <a:schemeClr val="bg1"/>
                </a:solidFill>
                <a:latin typeface="Book Antiqua" pitchFamily="18" charset="0"/>
              </a:rPr>
              <a:t>Market Share</a:t>
            </a:r>
            <a:r>
              <a:rPr lang="en-GB" sz="2000" dirty="0">
                <a:solidFill>
                  <a:schemeClr val="bg1"/>
                </a:solidFill>
                <a:latin typeface="Book Antiqua" pitchFamily="18" charset="0"/>
              </a:rPr>
              <a:t> </a:t>
            </a:r>
          </a:p>
          <a:p>
            <a:pPr eaLnBrk="1" hangingPunct="1"/>
            <a:r>
              <a:rPr lang="en-GB" sz="2000" dirty="0">
                <a:solidFill>
                  <a:schemeClr val="bg1"/>
                </a:solidFill>
                <a:latin typeface="Book Antiqua" pitchFamily="18" charset="0"/>
              </a:rPr>
              <a:t>Growth</a:t>
            </a:r>
            <a:endParaRPr lang="en-US" sz="2000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3216123" y="2097156"/>
            <a:ext cx="2770330" cy="72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sz="2000" b="1" dirty="0">
                <a:solidFill>
                  <a:schemeClr val="bg1"/>
                </a:solidFill>
                <a:latin typeface="Book Antiqua" pitchFamily="18" charset="0"/>
              </a:rPr>
              <a:t>Market Leveraged</a:t>
            </a:r>
            <a:r>
              <a:rPr lang="en-GB" sz="2000" dirty="0">
                <a:solidFill>
                  <a:schemeClr val="bg1"/>
                </a:solidFill>
                <a:latin typeface="Book Antiqua" pitchFamily="18" charset="0"/>
              </a:rPr>
              <a:t> </a:t>
            </a:r>
            <a:br>
              <a:rPr lang="en-GB" sz="2000" dirty="0">
                <a:solidFill>
                  <a:schemeClr val="bg1"/>
                </a:solidFill>
                <a:latin typeface="Book Antiqua" pitchFamily="18" charset="0"/>
              </a:rPr>
            </a:br>
            <a:r>
              <a:rPr lang="en-GB" sz="2000" dirty="0">
                <a:solidFill>
                  <a:schemeClr val="bg1"/>
                </a:solidFill>
                <a:latin typeface="Book Antiqua" pitchFamily="18" charset="0"/>
              </a:rPr>
              <a:t>Growth</a:t>
            </a:r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6247746" y="2106958"/>
            <a:ext cx="2896254" cy="72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sz="2000" b="1" dirty="0">
                <a:solidFill>
                  <a:schemeClr val="bg1"/>
                </a:solidFill>
                <a:latin typeface="Book Antiqua" pitchFamily="18" charset="0"/>
              </a:rPr>
              <a:t>Customer Leveraged</a:t>
            </a:r>
            <a:r>
              <a:rPr lang="en-GB" sz="2000" dirty="0">
                <a:solidFill>
                  <a:schemeClr val="bg1"/>
                </a:solidFill>
                <a:latin typeface="Book Antiqua" pitchFamily="18" charset="0"/>
              </a:rPr>
              <a:t> Growth</a:t>
            </a:r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247462" y="893257"/>
            <a:ext cx="8589598" cy="570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sz="3000" dirty="0">
                <a:solidFill>
                  <a:schemeClr val="bg1"/>
                </a:solidFill>
                <a:latin typeface="Book Antiqua" pitchFamily="18" charset="0"/>
              </a:rPr>
              <a:t>ORGANIC GROWTH </a:t>
            </a:r>
            <a:r>
              <a:rPr lang="en-GB" sz="3000" dirty="0" smtClean="0">
                <a:solidFill>
                  <a:schemeClr val="bg1"/>
                </a:solidFill>
                <a:latin typeface="Book Antiqua" pitchFamily="18" charset="0"/>
              </a:rPr>
              <a:t>STRATEGIES</a:t>
            </a:r>
            <a:endParaRPr lang="en-US" sz="3000" dirty="0">
              <a:solidFill>
                <a:schemeClr val="bg1"/>
              </a:solidFill>
              <a:latin typeface="Book Antiqua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47462" y="2196801"/>
            <a:ext cx="8665153" cy="3899199"/>
            <a:chOff x="247650" y="2428875"/>
            <a:chExt cx="8739188" cy="3789362"/>
          </a:xfrm>
        </p:grpSpPr>
        <p:sp>
          <p:nvSpPr>
            <p:cNvPr id="37905" name="Line 17"/>
            <p:cNvSpPr>
              <a:spLocks noChangeShapeType="1"/>
            </p:cNvSpPr>
            <p:nvPr/>
          </p:nvSpPr>
          <p:spPr bwMode="auto">
            <a:xfrm>
              <a:off x="2819400" y="2428875"/>
              <a:ext cx="45719" cy="35147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6" name="Line 18"/>
            <p:cNvSpPr>
              <a:spLocks noChangeShapeType="1"/>
            </p:cNvSpPr>
            <p:nvPr/>
          </p:nvSpPr>
          <p:spPr bwMode="auto">
            <a:xfrm>
              <a:off x="6170611" y="2428875"/>
              <a:ext cx="45719" cy="33623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247650" y="5638800"/>
              <a:ext cx="8739188" cy="579437"/>
              <a:chOff x="247650" y="5897563"/>
              <a:chExt cx="8739188" cy="579437"/>
            </a:xfrm>
          </p:grpSpPr>
          <p:sp>
            <p:nvSpPr>
              <p:cNvPr id="37911" name="AutoShape 23"/>
              <p:cNvSpPr>
                <a:spLocks noChangeArrowheads="1"/>
              </p:cNvSpPr>
              <p:nvPr/>
            </p:nvSpPr>
            <p:spPr bwMode="auto">
              <a:xfrm rot="-5400000">
                <a:off x="4426744" y="1718469"/>
                <a:ext cx="304800" cy="8662988"/>
              </a:xfrm>
              <a:prstGeom prst="triangle">
                <a:avLst>
                  <a:gd name="adj" fmla="val 0"/>
                </a:avLst>
              </a:prstGeom>
              <a:gradFill rotWithShape="1">
                <a:gsLst>
                  <a:gs pos="0">
                    <a:srgbClr val="00AC00"/>
                  </a:gs>
                  <a:gs pos="100000">
                    <a:srgbClr val="CC00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2" name="Text Box 24"/>
              <p:cNvSpPr txBox="1">
                <a:spLocks noChangeArrowheads="1"/>
              </p:cNvSpPr>
              <p:nvPr/>
            </p:nvSpPr>
            <p:spPr bwMode="auto">
              <a:xfrm>
                <a:off x="247650" y="5934075"/>
                <a:ext cx="54927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GB" sz="1200" dirty="0">
                    <a:latin typeface="Book Antiqua" pitchFamily="18" charset="0"/>
                  </a:rPr>
                  <a:t>LOW</a:t>
                </a:r>
                <a:endParaRPr lang="en-US" sz="1200" dirty="0">
                  <a:latin typeface="Book Antiqua" pitchFamily="18" charset="0"/>
                </a:endParaRPr>
              </a:p>
            </p:txBody>
          </p:sp>
          <p:sp>
            <p:nvSpPr>
              <p:cNvPr id="37913" name="Text Box 25"/>
              <p:cNvSpPr txBox="1">
                <a:spLocks noChangeArrowheads="1"/>
              </p:cNvSpPr>
              <p:nvPr/>
            </p:nvSpPr>
            <p:spPr bwMode="auto">
              <a:xfrm>
                <a:off x="8382000" y="5934075"/>
                <a:ext cx="604838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GB" sz="1200" dirty="0">
                    <a:solidFill>
                      <a:schemeClr val="bg1"/>
                    </a:solidFill>
                    <a:latin typeface="Book Antiqua" pitchFamily="18" charset="0"/>
                  </a:rPr>
                  <a:t>HIGH</a:t>
                </a:r>
                <a:endParaRPr lang="en-US" sz="1200" dirty="0">
                  <a:solidFill>
                    <a:schemeClr val="bg1"/>
                  </a:solidFill>
                  <a:latin typeface="Book Antiqua" pitchFamily="18" charset="0"/>
                </a:endParaRPr>
              </a:p>
            </p:txBody>
          </p:sp>
          <p:sp>
            <p:nvSpPr>
              <p:cNvPr id="37914" name="Text Box 26"/>
              <p:cNvSpPr txBox="1">
                <a:spLocks noChangeArrowheads="1"/>
              </p:cNvSpPr>
              <p:nvPr/>
            </p:nvSpPr>
            <p:spPr bwMode="auto">
              <a:xfrm>
                <a:off x="3400425" y="6232525"/>
                <a:ext cx="2571750" cy="2444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GB" sz="1000" dirty="0">
                    <a:latin typeface="Book Antiqua" pitchFamily="18" charset="0"/>
                  </a:rPr>
                  <a:t>BUSINESS RISKS AND TIME INVOLVED</a:t>
                </a:r>
                <a:endParaRPr lang="en-US" sz="1000" dirty="0">
                  <a:latin typeface="Book Antiqua" pitchFamily="18" charset="0"/>
                </a:endParaRPr>
              </a:p>
            </p:txBody>
          </p:sp>
          <p:sp>
            <p:nvSpPr>
              <p:cNvPr id="37915" name="Line 27"/>
              <p:cNvSpPr>
                <a:spLocks noChangeShapeType="1"/>
              </p:cNvSpPr>
              <p:nvPr/>
            </p:nvSpPr>
            <p:spPr bwMode="auto">
              <a:xfrm>
                <a:off x="5672138" y="6340475"/>
                <a:ext cx="3238500" cy="1588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16" name="Line 28"/>
              <p:cNvSpPr>
                <a:spLocks noChangeShapeType="1"/>
              </p:cNvSpPr>
              <p:nvPr/>
            </p:nvSpPr>
            <p:spPr bwMode="auto">
              <a:xfrm flipH="1">
                <a:off x="247650" y="6340475"/>
                <a:ext cx="3224213" cy="1588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1" name="Slide Number Placeholder 3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3035300" y="1538288"/>
            <a:ext cx="793750" cy="8191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5173663" y="1547813"/>
            <a:ext cx="793750" cy="8191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311150" y="685800"/>
            <a:ext cx="8299450" cy="6112624"/>
            <a:chOff x="234950" y="762000"/>
            <a:chExt cx="8299450" cy="6112624"/>
          </a:xfrm>
        </p:grpSpPr>
        <p:sp>
          <p:nvSpPr>
            <p:cNvPr id="38926" name="Rectangle 14"/>
            <p:cNvSpPr>
              <a:spLocks noChangeArrowheads="1"/>
            </p:cNvSpPr>
            <p:nvPr/>
          </p:nvSpPr>
          <p:spPr bwMode="auto">
            <a:xfrm>
              <a:off x="234950" y="2727335"/>
              <a:ext cx="4032250" cy="4147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US" sz="1700" dirty="0" smtClean="0">
                  <a:latin typeface="+mn-lt"/>
                </a:rPr>
                <a:t>Initiatives already </a:t>
              </a:r>
              <a:r>
                <a:rPr lang="en-US" sz="1700" dirty="0">
                  <a:latin typeface="+mn-lt"/>
                </a:rPr>
                <a:t>taken </a:t>
              </a:r>
              <a:r>
                <a:rPr lang="en-US" sz="1700" dirty="0" smtClean="0">
                  <a:latin typeface="+mn-lt"/>
                </a:rPr>
                <a:t>in </a:t>
              </a:r>
              <a:r>
                <a:rPr lang="en-US" sz="1700" dirty="0">
                  <a:latin typeface="+mn-lt"/>
                </a:rPr>
                <a:t>this direction </a:t>
              </a:r>
              <a:br>
                <a:rPr lang="en-US" sz="1700" dirty="0">
                  <a:latin typeface="+mn-lt"/>
                </a:rPr>
              </a:br>
              <a:r>
                <a:rPr lang="en-US" sz="1700" dirty="0">
                  <a:latin typeface="+mn-lt"/>
                </a:rPr>
                <a:t>(</a:t>
              </a:r>
              <a:r>
                <a:rPr lang="en-US" sz="1700" dirty="0" err="1">
                  <a:latin typeface="+mn-lt"/>
                </a:rPr>
                <a:t>Relonchem</a:t>
              </a:r>
              <a:r>
                <a:rPr lang="en-US" sz="1700" dirty="0">
                  <a:latin typeface="+mn-lt"/>
                </a:rPr>
                <a:t>, UK; Bell Healthcare, UK &amp; Nova Pharmaceuticals, Australia)</a:t>
              </a: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US" sz="1700" dirty="0">
                  <a:latin typeface="+mn-lt"/>
                </a:rPr>
                <a:t>Instantly added new </a:t>
              </a:r>
              <a:r>
                <a:rPr lang="en-US" sz="1700" dirty="0" smtClean="0">
                  <a:latin typeface="+mn-lt"/>
                </a:rPr>
                <a:t>brands, products </a:t>
              </a:r>
              <a:r>
                <a:rPr lang="en-US" sz="1700" dirty="0">
                  <a:latin typeface="+mn-lt"/>
                </a:rPr>
                <a:t>and </a:t>
              </a:r>
              <a:r>
                <a:rPr lang="en-US" sz="1700" dirty="0" smtClean="0">
                  <a:latin typeface="+mn-lt"/>
                </a:rPr>
                <a:t>state-of-the-art </a:t>
              </a:r>
              <a:r>
                <a:rPr lang="en-US" sz="1700" dirty="0">
                  <a:latin typeface="+mn-lt"/>
                </a:rPr>
                <a:t>manufacturing facilities</a:t>
              </a: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US" sz="1700" dirty="0">
                  <a:latin typeface="+mn-lt"/>
                </a:rPr>
                <a:t>Fresh customer base, addition of new geographical locations </a:t>
              </a: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US" sz="1700" dirty="0">
                  <a:latin typeface="+mn-lt"/>
                </a:rPr>
                <a:t>Economies of scale and integration to operations</a:t>
              </a: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US" sz="1700" dirty="0" smtClean="0">
                  <a:latin typeface="+mn-lt"/>
                </a:rPr>
                <a:t>Fresh </a:t>
              </a:r>
              <a:r>
                <a:rPr lang="en-US" sz="1700" dirty="0">
                  <a:latin typeface="+mn-lt"/>
                </a:rPr>
                <a:t>breath of management skills and talent acquired</a:t>
              </a: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US" sz="1700" dirty="0">
                  <a:latin typeface="+mn-lt"/>
                </a:rPr>
                <a:t>T</a:t>
              </a:r>
              <a:r>
                <a:rPr lang="en-US" sz="1700" dirty="0" smtClean="0">
                  <a:latin typeface="+mn-lt"/>
                </a:rPr>
                <a:t>ime-to-market substantially reduced, giving </a:t>
              </a:r>
              <a:r>
                <a:rPr lang="en-US" sz="1700" dirty="0">
                  <a:latin typeface="+mn-lt"/>
                </a:rPr>
                <a:t>a significant competitive </a:t>
              </a:r>
              <a:r>
                <a:rPr lang="en-US" sz="1700" dirty="0" smtClean="0">
                  <a:latin typeface="+mn-lt"/>
                </a:rPr>
                <a:t>edge</a:t>
              </a:r>
              <a:endParaRPr lang="en-US" sz="1700" dirty="0">
                <a:latin typeface="+mn-lt"/>
              </a:endParaRPr>
            </a:p>
          </p:txBody>
        </p:sp>
        <p:sp>
          <p:nvSpPr>
            <p:cNvPr id="38927" name="Rectangle 15"/>
            <p:cNvSpPr>
              <a:spLocks noChangeArrowheads="1"/>
            </p:cNvSpPr>
            <p:nvPr/>
          </p:nvSpPr>
          <p:spPr bwMode="auto">
            <a:xfrm>
              <a:off x="4572000" y="2727334"/>
              <a:ext cx="3962400" cy="36240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GB" sz="1700" dirty="0">
                <a:latin typeface="+mn-lt"/>
              </a:endParaRP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GB" sz="1700" dirty="0">
                  <a:latin typeface="+mn-lt"/>
                </a:rPr>
                <a:t>Out-licensing ANDAs to increase market penetration</a:t>
              </a: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US" sz="1700" dirty="0" smtClean="0">
                  <a:latin typeface="+mn-lt"/>
                </a:rPr>
                <a:t>Combined </a:t>
              </a:r>
              <a:r>
                <a:rPr lang="en-US" sz="1700" dirty="0">
                  <a:latin typeface="+mn-lt"/>
                </a:rPr>
                <a:t>competitive energies into building competitive advantage &amp; defeating mutual rivals</a:t>
              </a: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US" sz="1700" dirty="0">
                  <a:latin typeface="+mn-lt"/>
                </a:rPr>
                <a:t>Leveraging manufacturing and R&amp;D</a:t>
              </a:r>
              <a:br>
                <a:rPr lang="en-US" sz="1700" dirty="0">
                  <a:latin typeface="+mn-lt"/>
                </a:rPr>
              </a:br>
              <a:r>
                <a:rPr lang="en-US" sz="1700" dirty="0" smtClean="0">
                  <a:latin typeface="+mn-lt"/>
                </a:rPr>
                <a:t>competencies </a:t>
              </a:r>
              <a:r>
                <a:rPr lang="en-US" sz="1700" dirty="0">
                  <a:latin typeface="+mn-lt"/>
                </a:rPr>
                <a:t>in India</a:t>
              </a: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US" sz="1700" dirty="0" smtClean="0">
                  <a:latin typeface="+mn-lt"/>
                </a:rPr>
                <a:t>Using </a:t>
              </a:r>
              <a:r>
                <a:rPr lang="en-US" sz="1700" dirty="0">
                  <a:latin typeface="+mn-lt"/>
                </a:rPr>
                <a:t>global front-ends for Marketing</a:t>
              </a:r>
            </a:p>
            <a:p>
              <a:pPr marL="231775" indent="-231775" eaLnBrk="1" hangingPunct="1">
                <a:spcBef>
                  <a:spcPct val="50000"/>
                </a:spcBef>
                <a:buFontTx/>
                <a:buBlip>
                  <a:blip r:embed="rId3"/>
                </a:buBlip>
              </a:pPr>
              <a:r>
                <a:rPr lang="en-GB" sz="1700" dirty="0">
                  <a:latin typeface="+mn-lt"/>
                </a:rPr>
                <a:t>Leveraging the India Advantage (Low-cost for manufacturing and R&amp;D)</a:t>
              </a:r>
              <a:endParaRPr lang="en-US" sz="1700" dirty="0">
                <a:latin typeface="+mn-lt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914400" y="762000"/>
              <a:ext cx="7391400" cy="5562600"/>
              <a:chOff x="914400" y="914400"/>
              <a:chExt cx="7391400" cy="5562600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914400" y="914400"/>
                <a:ext cx="7391400" cy="1905000"/>
                <a:chOff x="914400" y="914400"/>
                <a:chExt cx="7391400" cy="1905000"/>
              </a:xfrm>
            </p:grpSpPr>
            <p:sp>
              <p:nvSpPr>
                <p:cNvPr id="38915" name="AutoShape 3"/>
                <p:cNvSpPr>
                  <a:spLocks noChangeArrowheads="1"/>
                </p:cNvSpPr>
                <p:nvPr/>
              </p:nvSpPr>
              <p:spPr bwMode="auto">
                <a:xfrm>
                  <a:off x="914400" y="914400"/>
                  <a:ext cx="7391400" cy="827089"/>
                </a:xfrm>
                <a:prstGeom prst="roundRect">
                  <a:avLst>
                    <a:gd name="adj" fmla="val 14796"/>
                  </a:avLst>
                </a:prstGeom>
                <a:solidFill>
                  <a:srgbClr val="1E79C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916" name="AutoShape 4"/>
                <p:cNvSpPr>
                  <a:spLocks noChangeArrowheads="1"/>
                </p:cNvSpPr>
                <p:nvPr/>
              </p:nvSpPr>
              <p:spPr bwMode="auto">
                <a:xfrm>
                  <a:off x="914400" y="1335088"/>
                  <a:ext cx="7391400" cy="64611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1E79C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91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048685" y="990600"/>
                  <a:ext cx="7257115" cy="5847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1" hangingPunct="1"/>
                  <a:r>
                    <a:rPr lang="en-GB" sz="3200" dirty="0">
                      <a:solidFill>
                        <a:schemeClr val="bg1"/>
                      </a:solidFill>
                      <a:latin typeface="Book Antiqua" pitchFamily="18" charset="0"/>
                    </a:rPr>
                    <a:t>INORGANIC GROWTH STRATEGIES</a:t>
                  </a:r>
                  <a:endParaRPr lang="en-US" sz="3200" dirty="0">
                    <a:solidFill>
                      <a:schemeClr val="bg1"/>
                    </a:solidFill>
                    <a:latin typeface="Book Antiqua" pitchFamily="18" charset="0"/>
                  </a:endParaRPr>
                </a:p>
              </p:txBody>
            </p:sp>
            <p:sp>
              <p:nvSpPr>
                <p:cNvPr id="38920" name="AutoShape 8"/>
                <p:cNvSpPr>
                  <a:spLocks noChangeArrowheads="1"/>
                </p:cNvSpPr>
                <p:nvPr/>
              </p:nvSpPr>
              <p:spPr bwMode="auto">
                <a:xfrm>
                  <a:off x="3132138" y="1612900"/>
                  <a:ext cx="600075" cy="619125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9C25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921" name="AutoShape 9"/>
                <p:cNvSpPr>
                  <a:spLocks noChangeArrowheads="1"/>
                </p:cNvSpPr>
                <p:nvPr/>
              </p:nvSpPr>
              <p:spPr bwMode="auto">
                <a:xfrm>
                  <a:off x="5270500" y="1622425"/>
                  <a:ext cx="600075" cy="619125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F99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922" name="AutoShape 10"/>
                <p:cNvSpPr>
                  <a:spLocks noChangeArrowheads="1"/>
                </p:cNvSpPr>
                <p:nvPr/>
              </p:nvSpPr>
              <p:spPr bwMode="auto">
                <a:xfrm rot="5400000">
                  <a:off x="5634039" y="909639"/>
                  <a:ext cx="847722" cy="2971800"/>
                </a:xfrm>
                <a:prstGeom prst="roundRect">
                  <a:avLst>
                    <a:gd name="adj" fmla="val 12102"/>
                  </a:avLst>
                </a:prstGeom>
                <a:solidFill>
                  <a:srgbClr val="FF99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923" name="AutoShape 11"/>
                <p:cNvSpPr>
                  <a:spLocks noChangeArrowheads="1"/>
                </p:cNvSpPr>
                <p:nvPr/>
              </p:nvSpPr>
              <p:spPr bwMode="auto">
                <a:xfrm rot="5400000">
                  <a:off x="2281238" y="976316"/>
                  <a:ext cx="847723" cy="2819400"/>
                </a:xfrm>
                <a:prstGeom prst="roundRect">
                  <a:avLst>
                    <a:gd name="adj" fmla="val 12102"/>
                  </a:avLst>
                </a:prstGeom>
                <a:solidFill>
                  <a:srgbClr val="F9C25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92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360461" y="2114490"/>
                  <a:ext cx="1611339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hangingPunct="1"/>
                  <a:r>
                    <a:rPr lang="en-GB" sz="2000" dirty="0">
                      <a:latin typeface="Book Antiqua" pitchFamily="18" charset="0"/>
                    </a:rPr>
                    <a:t>Acquisitions</a:t>
                  </a:r>
                  <a:endParaRPr lang="en-US" sz="2000" dirty="0">
                    <a:latin typeface="Book Antiqua" pitchFamily="18" charset="0"/>
                  </a:endParaRPr>
                </a:p>
              </p:txBody>
            </p:sp>
            <p:sp>
              <p:nvSpPr>
                <p:cNvPr id="3892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767263" y="2136775"/>
                  <a:ext cx="2624137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eaLnBrk="1" hangingPunct="1"/>
                  <a:r>
                    <a:rPr lang="en-GB" sz="2000" dirty="0" smtClean="0">
                      <a:latin typeface="Book Antiqua" pitchFamily="18" charset="0"/>
                    </a:rPr>
                    <a:t>Strategic Alliance</a:t>
                  </a:r>
                  <a:endParaRPr lang="en-US" sz="2000" dirty="0">
                    <a:latin typeface="Book Antiqua" pitchFamily="18" charset="0"/>
                  </a:endParaRPr>
                </a:p>
              </p:txBody>
            </p:sp>
          </p:grp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>
                <a:off x="4343400" y="2057400"/>
                <a:ext cx="45719" cy="441960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152400" y="6248400"/>
            <a:ext cx="457200" cy="457200"/>
          </a:xfrm>
        </p:spPr>
        <p:txBody>
          <a:bodyPr/>
          <a:lstStyle/>
          <a:p>
            <a:fld id="{72BA300A-118E-4681-B413-5ADC7C4A9E49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Key Growth Drivers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143000"/>
            <a:ext cx="8534400" cy="5257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000" dirty="0" smtClean="0">
                <a:ea typeface="ＭＳ Ｐゴシック" pitchFamily="34" charset="-128"/>
              </a:rPr>
              <a:t>Rapid filing of  ANDAs into the US, Europe &amp; emerging markets.</a:t>
            </a:r>
          </a:p>
          <a:p>
            <a:pPr eaLnBrk="1" hangingPunct="1"/>
            <a:endParaRPr lang="en-US" sz="2000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2000" dirty="0" smtClean="0">
                <a:ea typeface="ＭＳ Ｐゴシック" pitchFamily="34" charset="-128"/>
              </a:rPr>
              <a:t>Expand Contract Research and Manufacturing Services (CRAMS) in the Regulated Markets.</a:t>
            </a:r>
          </a:p>
          <a:p>
            <a:pPr eaLnBrk="1" hangingPunct="1"/>
            <a:endParaRPr lang="en-US" sz="2000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2000" dirty="0" smtClean="0">
                <a:ea typeface="ＭＳ Ｐゴシック" pitchFamily="34" charset="-128"/>
              </a:rPr>
              <a:t>Acquisitions of growing, profitable pharmaceutical companies and/or products. </a:t>
            </a:r>
          </a:p>
          <a:p>
            <a:pPr eaLnBrk="1" hangingPunct="1"/>
            <a:endParaRPr lang="en-US" sz="2000" dirty="0" smtClean="0">
              <a:ea typeface="ＭＳ Ｐゴシック" pitchFamily="34" charset="-128"/>
            </a:endParaRPr>
          </a:p>
          <a:p>
            <a:r>
              <a:rPr lang="en-US" sz="2000" dirty="0" smtClean="0">
                <a:ea typeface="ＭＳ Ｐゴシック" pitchFamily="34" charset="-128"/>
              </a:rPr>
              <a:t>The company has entered into a share purchase agreement with UK's Hale Group to acquire its entire share capital, along with its subsidiary companies:</a:t>
            </a: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Bell Sons &amp; Co (Druggists) Ltd.</a:t>
            </a:r>
          </a:p>
          <a:p>
            <a:pPr lvl="1"/>
            <a:r>
              <a:rPr lang="en-US" sz="1800" dirty="0" err="1" smtClean="0">
                <a:ea typeface="ＭＳ Ｐゴシック" pitchFamily="34" charset="-128"/>
              </a:rPr>
              <a:t>Relonchem</a:t>
            </a:r>
            <a:r>
              <a:rPr lang="en-US" sz="1800" dirty="0" smtClean="0">
                <a:ea typeface="ＭＳ Ｐゴシック" pitchFamily="34" charset="-128"/>
              </a:rPr>
              <a:t> Ltd. </a:t>
            </a: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Nova Pharmaceuticals Australasia Pty. Ltd.</a:t>
            </a:r>
          </a:p>
          <a:p>
            <a:pPr eaLnBrk="1" hangingPunct="1"/>
            <a:endParaRPr lang="en-US" sz="2000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2000" dirty="0" smtClean="0">
                <a:ea typeface="ＭＳ Ｐゴシック" pitchFamily="34" charset="-128"/>
              </a:rPr>
              <a:t>Enter into out-licensing arrangements with </a:t>
            </a:r>
            <a:r>
              <a:rPr lang="en-US" sz="2000" dirty="0" err="1" smtClean="0">
                <a:ea typeface="ＭＳ Ｐゴシック" pitchFamily="34" charset="-128"/>
              </a:rPr>
              <a:t>Pharma</a:t>
            </a:r>
            <a:r>
              <a:rPr lang="en-US" sz="2000" dirty="0" smtClean="0">
                <a:ea typeface="ＭＳ Ｐゴシック" pitchFamily="34" charset="-128"/>
              </a:rPr>
              <a:t> market leaders in the US and Europe to manufacture and market post-patent &amp; off-patent drugs.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229600" cy="137160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US Market – Post Patent Product Launch Strategy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828800"/>
            <a:ext cx="8475662" cy="45720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000" b="1" dirty="0" smtClean="0">
                <a:ea typeface="ＭＳ Ｐゴシック" pitchFamily="34" charset="-128"/>
              </a:rPr>
              <a:t>Technology Driven Niche Liquid Gel Market </a:t>
            </a:r>
          </a:p>
          <a:p>
            <a:pPr eaLnBrk="1" hangingPunct="1"/>
            <a:r>
              <a:rPr lang="en-US" sz="2000" dirty="0" smtClean="0">
                <a:ea typeface="ＭＳ Ｐゴシック" pitchFamily="34" charset="-128"/>
              </a:rPr>
              <a:t>This market is tapped by select players, thus providing differentiation in crowded generic market</a:t>
            </a:r>
          </a:p>
          <a:p>
            <a:pPr eaLnBrk="1" hangingPunct="1"/>
            <a:endParaRPr lang="en-US" sz="2000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2000" dirty="0" smtClean="0">
                <a:ea typeface="ＭＳ Ｐゴシック" pitchFamily="34" charset="-128"/>
              </a:rPr>
              <a:t>Innovator Product </a:t>
            </a:r>
          </a:p>
          <a:p>
            <a:pPr lvl="1" eaLnBrk="1" hangingPunct="1"/>
            <a:r>
              <a:rPr lang="en-US" sz="2000" dirty="0" smtClean="0">
                <a:ea typeface="ＭＳ Ｐゴシック" pitchFamily="34" charset="-128"/>
              </a:rPr>
              <a:t>First to file the product in the US</a:t>
            </a:r>
          </a:p>
          <a:p>
            <a:pPr lvl="1" eaLnBrk="1" hangingPunct="1"/>
            <a:r>
              <a:rPr lang="en-US" sz="2000" dirty="0" smtClean="0">
                <a:ea typeface="ＭＳ Ｐゴシック" pitchFamily="34" charset="-128"/>
              </a:rPr>
              <a:t>Aiming for Day 1 launch after patent expiry in the US</a:t>
            </a:r>
          </a:p>
          <a:p>
            <a:pPr lvl="1" eaLnBrk="1" hangingPunct="1"/>
            <a:r>
              <a:rPr lang="en-US" sz="2000" dirty="0" smtClean="0">
                <a:ea typeface="ＭＳ Ｐゴシック" pitchFamily="34" charset="-128"/>
              </a:rPr>
              <a:t>Tie up with one of the largest </a:t>
            </a:r>
            <a:r>
              <a:rPr lang="en-US" sz="2000" dirty="0" err="1" smtClean="0">
                <a:ea typeface="ＭＳ Ｐゴシック" pitchFamily="34" charset="-128"/>
              </a:rPr>
              <a:t>pharma</a:t>
            </a:r>
            <a:r>
              <a:rPr lang="en-US" sz="2000" dirty="0" smtClean="0">
                <a:ea typeface="ＭＳ Ｐゴシック" pitchFamily="34" charset="-128"/>
              </a:rPr>
              <a:t> companies in the US</a:t>
            </a:r>
          </a:p>
          <a:p>
            <a:pPr lvl="1" eaLnBrk="1" hangingPunct="1"/>
            <a:r>
              <a:rPr lang="en-US" sz="2000" dirty="0" smtClean="0">
                <a:ea typeface="ＭＳ Ｐゴシック" pitchFamily="34" charset="-128"/>
              </a:rPr>
              <a:t>Exclusive supply &amp; marketing arrangement</a:t>
            </a:r>
          </a:p>
          <a:p>
            <a:pPr lvl="1" eaLnBrk="1" hangingPunct="1"/>
            <a:r>
              <a:rPr lang="en-US" sz="2000" dirty="0" smtClean="0">
                <a:ea typeface="ＭＳ Ｐゴシック" pitchFamily="34" charset="-128"/>
              </a:rPr>
              <a:t>Backed by upfront licensing fees and milestone payments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000" dirty="0" smtClean="0">
              <a:ea typeface="ＭＳ Ｐゴシック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715962"/>
          </a:xfrm>
        </p:spPr>
        <p:txBody>
          <a:bodyPr>
            <a:noAutofit/>
          </a:bodyPr>
          <a:lstStyle/>
          <a:p>
            <a:pPr eaLnBrk="1" hangingPunct="1"/>
            <a:r>
              <a:rPr lang="en-GB" dirty="0" smtClean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/>
            </a:r>
            <a:br>
              <a:rPr lang="en-GB" dirty="0" smtClean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</a:br>
            <a:r>
              <a:rPr lang="en-GB" dirty="0" smtClean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/>
            </a:r>
            <a:br>
              <a:rPr lang="en-GB" dirty="0" smtClean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</a:br>
            <a:r>
              <a:rPr lang="en-GB" dirty="0" smtClean="0">
                <a:solidFill>
                  <a:srgbClr val="FF0000"/>
                </a:solidFill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dirty="0" smtClean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924800" y="762000"/>
            <a:ext cx="8475662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305800" cy="5105400"/>
          </a:xfrm>
        </p:spPr>
        <p:txBody>
          <a:bodyPr>
            <a:normAutofit/>
          </a:bodyPr>
          <a:lstStyle/>
          <a:p>
            <a:pPr lvl="0">
              <a:buNone/>
              <a:defRPr/>
            </a:pPr>
            <a:r>
              <a:rPr lang="en-US" sz="2400" b="1" dirty="0" smtClean="0">
                <a:ea typeface="ＭＳ Ｐゴシック" pitchFamily="34" charset="-128"/>
              </a:rPr>
              <a:t>Strategies for Targeting the Big Apple</a:t>
            </a:r>
          </a:p>
          <a:p>
            <a:pPr lvl="0">
              <a:defRPr/>
            </a:pPr>
            <a:r>
              <a:rPr lang="en-US" sz="2200" dirty="0" smtClean="0">
                <a:ea typeface="ＭＳ Ｐゴシック" pitchFamily="34" charset="-128"/>
              </a:rPr>
              <a:t>Target products coming off patent between 2013 and 2018</a:t>
            </a:r>
          </a:p>
          <a:p>
            <a:pPr lvl="0">
              <a:defRPr/>
            </a:pPr>
            <a:r>
              <a:rPr lang="en-US" sz="2200" dirty="0" smtClean="0">
                <a:ea typeface="ＭＳ Ｐゴシック" pitchFamily="34" charset="-128"/>
              </a:rPr>
              <a:t>Tie ups with multinationals</a:t>
            </a:r>
            <a:r>
              <a:rPr lang="en-US" sz="2200" dirty="0" smtClean="0"/>
              <a:t>, generic companies and distributors for the distribution of our products in the US</a:t>
            </a:r>
          </a:p>
          <a:p>
            <a:pPr lvl="0">
              <a:defRPr/>
            </a:pPr>
            <a:r>
              <a:rPr lang="en-US" sz="2200" dirty="0" smtClean="0">
                <a:ea typeface="ＭＳ Ｐゴシック" pitchFamily="34" charset="-128"/>
              </a:rPr>
              <a:t>Remain focused on the development of high-end Rx products for launch in the US</a:t>
            </a:r>
          </a:p>
          <a:p>
            <a:pPr lvl="0">
              <a:defRPr/>
            </a:pPr>
            <a:r>
              <a:rPr lang="en-US" sz="2200" dirty="0" smtClean="0"/>
              <a:t>Commercialize through our own front end and through distribution arrangements with our partners</a:t>
            </a:r>
          </a:p>
          <a:p>
            <a:pPr lvl="0">
              <a:defRPr/>
            </a:pPr>
            <a:r>
              <a:rPr lang="en-US" sz="2200" dirty="0" smtClean="0">
                <a:ea typeface="ＭＳ Ｐゴシック" pitchFamily="34" charset="-128"/>
              </a:rPr>
              <a:t>Aiming at out-licensing ANDAs to leadin</a:t>
            </a:r>
            <a:r>
              <a:rPr lang="en-US" sz="2200" dirty="0" smtClean="0"/>
              <a:t>g </a:t>
            </a:r>
            <a:r>
              <a:rPr lang="en-US" sz="2200" dirty="0" err="1" smtClean="0"/>
              <a:t>Pharma</a:t>
            </a:r>
            <a:r>
              <a:rPr lang="en-US" sz="2200" dirty="0" smtClean="0"/>
              <a:t> companies</a:t>
            </a:r>
            <a:r>
              <a:rPr lang="en-US" sz="2200" dirty="0"/>
              <a:t>.</a:t>
            </a:r>
            <a:endParaRPr lang="en-US" sz="2200" dirty="0" smtClean="0">
              <a:ea typeface="ＭＳ Ｐゴシック" pitchFamily="34" charset="-128"/>
            </a:endParaRPr>
          </a:p>
          <a:p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95400"/>
          </a:xfrm>
        </p:spPr>
        <p:txBody>
          <a:bodyPr>
            <a:noAutofit/>
          </a:bodyPr>
          <a:lstStyle/>
          <a:p>
            <a:pPr eaLnBrk="1" hangingPunct="1"/>
            <a:r>
              <a:rPr lang="en-GB" dirty="0" smtClean="0">
                <a:solidFill>
                  <a:srgbClr val="FF0000"/>
                </a:solidFill>
                <a:ea typeface="ＭＳ Ｐゴシック" pitchFamily="34" charset="-128"/>
              </a:rPr>
              <a:t>Emerging Markets – Current Status and Strategies</a:t>
            </a:r>
            <a:endParaRPr lang="en-US" dirty="0" smtClean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49155" name="AutoShape 4"/>
          <p:cNvSpPr>
            <a:spLocks noGrp="1" noChangeAspect="1" noChangeArrowheads="1" noTextEdit="1"/>
          </p:cNvSpPr>
          <p:nvPr>
            <p:ph sz="quarter" idx="1"/>
          </p:nvPr>
        </p:nvSpPr>
        <p:spPr>
          <a:xfrm>
            <a:off x="381000" y="1600200"/>
            <a:ext cx="8481046" cy="5140326"/>
          </a:xfrm>
        </p:spPr>
        <p:txBody>
          <a:bodyPr>
            <a:normAutofit/>
          </a:bodyPr>
          <a:lstStyle/>
          <a:p>
            <a:r>
              <a:rPr lang="en-GB" sz="2200" dirty="0" smtClean="0"/>
              <a:t>Continue registration of products across geographies, with a focus on markets with high potential</a:t>
            </a:r>
          </a:p>
          <a:p>
            <a:endParaRPr lang="en-GB" sz="2200" dirty="0" smtClean="0"/>
          </a:p>
          <a:p>
            <a:r>
              <a:rPr lang="en-GB" sz="2200" dirty="0" smtClean="0"/>
              <a:t> </a:t>
            </a:r>
            <a:r>
              <a:rPr lang="en-GB" sz="2200" dirty="0"/>
              <a:t>E</a:t>
            </a:r>
            <a:r>
              <a:rPr lang="en-GB" sz="2200" dirty="0" smtClean="0"/>
              <a:t>merging markets - one of the major drivers and revenue earners for the company</a:t>
            </a:r>
          </a:p>
          <a:p>
            <a:endParaRPr lang="en-GB" sz="2200" dirty="0" smtClean="0"/>
          </a:p>
          <a:p>
            <a:r>
              <a:rPr lang="en-GB" sz="2200" dirty="0" smtClean="0"/>
              <a:t>Initiated launch of our own brand registration in emerging markets of Africa, Russia, CIS, Sri Lanka and South East Asia</a:t>
            </a:r>
          </a:p>
          <a:p>
            <a:endParaRPr lang="en-GB" sz="2200" dirty="0" smtClean="0"/>
          </a:p>
          <a:p>
            <a:r>
              <a:rPr lang="en-GB" sz="2200" dirty="0" smtClean="0"/>
              <a:t>Product basket covering wide therapeutic changes:  - Liquids, Solid Orals.</a:t>
            </a:r>
          </a:p>
          <a:p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Company Overview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0FEA-E7F1-4534-AEF5-39185BE10EF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Subsidiaries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0FEA-E7F1-4534-AEF5-39185BE10EF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133600"/>
            <a:ext cx="77724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ea typeface="ＭＳ Ｐゴシック" pitchFamily="34" charset="-128"/>
              </a:rPr>
              <a:t>Marksans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ＭＳ Ｐゴシック" pitchFamily="34" charset="-128"/>
              </a:rPr>
              <a:t>Pharma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 UK Ltd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5AD39-5DF7-4730-90F3-0EDF2135577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8305800" cy="4876800"/>
          </a:xfrm>
        </p:spPr>
        <p:txBody>
          <a:bodyPr>
            <a:noAutofit/>
          </a:bodyPr>
          <a:lstStyle/>
          <a:p>
            <a:r>
              <a:rPr lang="en-US" sz="2200" dirty="0" err="1" smtClean="0">
                <a:ea typeface="ＭＳ Ｐゴシック" pitchFamily="34" charset="-128"/>
              </a:rPr>
              <a:t>Marksans</a:t>
            </a:r>
            <a:r>
              <a:rPr lang="en-US" sz="2200" dirty="0" smtClean="0">
                <a:ea typeface="ＭＳ Ｐゴシック" pitchFamily="34" charset="-128"/>
              </a:rPr>
              <a:t> </a:t>
            </a:r>
            <a:r>
              <a:rPr lang="en-US" sz="2200" dirty="0" err="1" smtClean="0">
                <a:ea typeface="ＭＳ Ｐゴシック" pitchFamily="34" charset="-128"/>
              </a:rPr>
              <a:t>Pharma</a:t>
            </a:r>
            <a:r>
              <a:rPr lang="en-US" sz="2200" dirty="0" smtClean="0">
                <a:ea typeface="ＭＳ Ｐゴシック" pitchFamily="34" charset="-128"/>
              </a:rPr>
              <a:t> UK Ltd. (“</a:t>
            </a:r>
            <a:r>
              <a:rPr lang="en-US" altLang="ja-JP" sz="2200" dirty="0" smtClean="0">
                <a:ea typeface="ＭＳ Ｐゴシック" pitchFamily="34" charset="-128"/>
              </a:rPr>
              <a:t>MPL UK”) is the UK-based wholly-owned subsidiary of </a:t>
            </a:r>
            <a:r>
              <a:rPr lang="en-US" altLang="ja-JP" sz="2200" dirty="0" err="1" smtClean="0">
                <a:ea typeface="ＭＳ Ｐゴシック" pitchFamily="34" charset="-128"/>
              </a:rPr>
              <a:t>Marksans</a:t>
            </a:r>
            <a:r>
              <a:rPr lang="en-US" altLang="ja-JP" sz="2200" dirty="0" smtClean="0">
                <a:ea typeface="ＭＳ Ｐゴシック" pitchFamily="34" charset="-128"/>
              </a:rPr>
              <a:t> </a:t>
            </a:r>
            <a:r>
              <a:rPr lang="en-US" altLang="ja-JP" sz="2200" dirty="0" err="1" smtClean="0">
                <a:ea typeface="ＭＳ Ｐゴシック" pitchFamily="34" charset="-128"/>
              </a:rPr>
              <a:t>Pharma</a:t>
            </a:r>
            <a:r>
              <a:rPr lang="en-US" altLang="ja-JP" sz="2200" dirty="0" smtClean="0">
                <a:ea typeface="ＭＳ Ｐゴシック" pitchFamily="34" charset="-128"/>
              </a:rPr>
              <a:t> Ltd.</a:t>
            </a:r>
          </a:p>
          <a:p>
            <a:pPr>
              <a:buNone/>
            </a:pPr>
            <a:endParaRPr lang="en-US" sz="2200" dirty="0" smtClean="0">
              <a:ea typeface="ＭＳ Ｐゴシック" pitchFamily="34" charset="-128"/>
            </a:endParaRPr>
          </a:p>
          <a:p>
            <a:r>
              <a:rPr lang="en-US" sz="2200" dirty="0" smtClean="0">
                <a:ea typeface="ＭＳ Ｐゴシック" pitchFamily="34" charset="-128"/>
              </a:rPr>
              <a:t>Registered Office: </a:t>
            </a:r>
            <a:r>
              <a:rPr lang="en-US" sz="2200" dirty="0" err="1" smtClean="0">
                <a:ea typeface="ＭＳ Ｐゴシック" pitchFamily="34" charset="-128"/>
              </a:rPr>
              <a:t>Widnes</a:t>
            </a:r>
            <a:r>
              <a:rPr lang="en-US" sz="2200" dirty="0" smtClean="0">
                <a:ea typeface="ＭＳ Ｐゴシック" pitchFamily="34" charset="-128"/>
              </a:rPr>
              <a:t>, London </a:t>
            </a:r>
          </a:p>
          <a:p>
            <a:endParaRPr lang="en-US" sz="2200" dirty="0" smtClean="0">
              <a:ea typeface="ＭＳ Ｐゴシック" pitchFamily="34" charset="-128"/>
            </a:endParaRPr>
          </a:p>
          <a:p>
            <a:r>
              <a:rPr lang="en-US" sz="2200" dirty="0" smtClean="0">
                <a:ea typeface="ＭＳ Ｐゴシック" pitchFamily="34" charset="-128"/>
              </a:rPr>
              <a:t>Mergers &amp; Acquisitions:</a:t>
            </a:r>
          </a:p>
          <a:p>
            <a:pPr>
              <a:buNone/>
            </a:pPr>
            <a:endParaRPr lang="en-US" sz="2200" dirty="0" smtClean="0">
              <a:ea typeface="ＭＳ Ｐゴシック" pitchFamily="34" charset="-128"/>
            </a:endParaRPr>
          </a:p>
          <a:p>
            <a:pPr lvl="1"/>
            <a:r>
              <a:rPr lang="en-US" sz="2000" dirty="0" smtClean="0">
                <a:ea typeface="ＭＳ Ｐゴシック" pitchFamily="34" charset="-128"/>
              </a:rPr>
              <a:t>Acquired UK-based </a:t>
            </a:r>
            <a:r>
              <a:rPr lang="en-US" sz="2000" dirty="0" err="1" smtClean="0">
                <a:ea typeface="ＭＳ Ｐゴシック" pitchFamily="34" charset="-128"/>
              </a:rPr>
              <a:t>pharma</a:t>
            </a:r>
            <a:r>
              <a:rPr lang="en-US" sz="2000" dirty="0" smtClean="0">
                <a:ea typeface="ＭＳ Ｐゴシック" pitchFamily="34" charset="-128"/>
              </a:rPr>
              <a:t> company, Hale Group, the parent company of Bell, Sons and Co (Druggists) in January 2008</a:t>
            </a:r>
          </a:p>
          <a:p>
            <a:pPr lvl="1">
              <a:buNone/>
            </a:pPr>
            <a:endParaRPr lang="en-US" sz="2000" dirty="0" smtClean="0">
              <a:ea typeface="ＭＳ Ｐゴシック" pitchFamily="34" charset="-128"/>
            </a:endParaRPr>
          </a:p>
          <a:p>
            <a:pPr lvl="1"/>
            <a:r>
              <a:rPr lang="en-US" sz="2000" dirty="0" smtClean="0">
                <a:ea typeface="ＭＳ Ｐゴシック" pitchFamily="34" charset="-128"/>
              </a:rPr>
              <a:t>Acquired UK’</a:t>
            </a:r>
            <a:r>
              <a:rPr lang="en-US" altLang="ja-JP" sz="2000" dirty="0" smtClean="0">
                <a:ea typeface="ＭＳ Ｐゴシック" pitchFamily="34" charset="-128"/>
              </a:rPr>
              <a:t>s leading generic drug marketing and distribution company, </a:t>
            </a:r>
            <a:r>
              <a:rPr lang="en-US" altLang="ja-JP" sz="2000" dirty="0" err="1" smtClean="0">
                <a:ea typeface="ＭＳ Ｐゴシック" pitchFamily="34" charset="-128"/>
              </a:rPr>
              <a:t>Relonchem</a:t>
            </a:r>
            <a:r>
              <a:rPr lang="en-US" altLang="ja-JP" sz="2000" dirty="0" smtClean="0">
                <a:ea typeface="ＭＳ Ｐゴシック" pitchFamily="34" charset="-128"/>
              </a:rPr>
              <a:t> in </a:t>
            </a:r>
            <a:r>
              <a:rPr lang="en-US" sz="2000" dirty="0" smtClean="0">
                <a:ea typeface="ＭＳ Ｐゴシック" pitchFamily="34" charset="-128"/>
              </a:rPr>
              <a:t>August 2008</a:t>
            </a:r>
            <a:r>
              <a:rPr lang="en-US" altLang="ja-JP" sz="2000" dirty="0" smtClean="0">
                <a:ea typeface="ＭＳ Ｐゴシック" pitchFamily="34" charset="-128"/>
              </a:rPr>
              <a:t>. </a:t>
            </a:r>
          </a:p>
          <a:p>
            <a:endParaRPr lang="en-US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04800"/>
            <a:ext cx="7772400" cy="91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027238"/>
            <a:ext cx="8229600" cy="13255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/>
            </a:r>
            <a:b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</a:b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Bell, Sons and Co (Druggists)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219200"/>
            <a:ext cx="8229600" cy="4530725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Bell is a well-established manufacturer of a broad range of OTC pharmaceuticals, approved by the UK MHRA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Human Resources: 106 people at the freehold </a:t>
            </a:r>
            <a:r>
              <a:rPr lang="en-US" sz="2000" dirty="0" err="1" smtClean="0">
                <a:ea typeface="ＭＳ Ｐゴシック" pitchFamily="34" charset="-128"/>
              </a:rPr>
              <a:t>licenced</a:t>
            </a:r>
            <a:r>
              <a:rPr lang="en-US" sz="2000" dirty="0" smtClean="0">
                <a:ea typeface="ＭＳ Ｐゴシック" pitchFamily="34" charset="-128"/>
              </a:rPr>
              <a:t> manufacturing site at Southport, Merseyside and 12 employees for sales administration, buying and technical support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Bell’s </a:t>
            </a:r>
            <a:r>
              <a:rPr lang="en-US" sz="2000" dirty="0" err="1" smtClean="0">
                <a:ea typeface="ＭＳ Ｐゴシック" pitchFamily="34" charset="-128"/>
              </a:rPr>
              <a:t>licenced</a:t>
            </a:r>
            <a:r>
              <a:rPr lang="en-US" sz="2000" dirty="0" smtClean="0">
                <a:ea typeface="ＭＳ Ｐゴシック" pitchFamily="34" charset="-128"/>
              </a:rPr>
              <a:t> products contribute over 45% of </a:t>
            </a:r>
            <a:r>
              <a:rPr lang="en-US" altLang="ja-JP" sz="2000" dirty="0" smtClean="0">
                <a:ea typeface="ＭＳ Ｐゴシック" pitchFamily="34" charset="-128"/>
              </a:rPr>
              <a:t>total turnover – currently holds </a:t>
            </a:r>
            <a:r>
              <a:rPr lang="en-US" sz="2000" dirty="0" smtClean="0">
                <a:ea typeface="ＭＳ Ｐゴシック" pitchFamily="34" charset="-128"/>
              </a:rPr>
              <a:t>38 product </a:t>
            </a:r>
            <a:r>
              <a:rPr lang="en-US" sz="2000" dirty="0" err="1" smtClean="0">
                <a:ea typeface="ＭＳ Ｐゴシック" pitchFamily="34" charset="-128"/>
              </a:rPr>
              <a:t>licences</a:t>
            </a:r>
            <a:r>
              <a:rPr lang="en-US" sz="2000" dirty="0" smtClean="0">
                <a:ea typeface="ＭＳ Ｐゴシック" pitchFamily="34" charset="-128"/>
              </a:rPr>
              <a:t> currently registered with MHRA</a:t>
            </a: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09600" y="3886200"/>
          <a:ext cx="7924800" cy="228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381000"/>
            <a:ext cx="7772400" cy="762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08038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Products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724400" cy="4530725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400" dirty="0" smtClean="0">
                <a:ea typeface="ＭＳ Ｐゴシック" pitchFamily="34" charset="-128"/>
              </a:rPr>
              <a:t>The own label market now accounts for more than 45% of the Company’</a:t>
            </a:r>
            <a:r>
              <a:rPr lang="en-US" altLang="ja-JP" sz="2400" dirty="0" smtClean="0">
                <a:ea typeface="ＭＳ Ｐゴシック" pitchFamily="34" charset="-128"/>
              </a:rPr>
              <a:t>s total turnover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>
                <a:ea typeface="ＭＳ Ｐゴシック" pitchFamily="34" charset="-128"/>
              </a:rPr>
              <a:t>Comprehensive UK customer base with excellent distribution between retail and wholesale sectors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>
                <a:ea typeface="ＭＳ Ｐゴシック" pitchFamily="34" charset="-128"/>
              </a:rPr>
              <a:t>Significant and well-established portfolio of export distributors</a:t>
            </a:r>
          </a:p>
          <a:p>
            <a:pPr eaLnBrk="1" hangingPunct="1">
              <a:spcAft>
                <a:spcPts val="600"/>
              </a:spcAft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endParaRPr lang="en-US" sz="2400" dirty="0" smtClean="0">
              <a:ea typeface="ＭＳ Ｐゴシック" pitchFamily="34" charset="-128"/>
            </a:endParaRPr>
          </a:p>
        </p:txBody>
      </p:sp>
      <p:sp>
        <p:nvSpPr>
          <p:cNvPr id="5529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869C78-195E-42E1-A5D2-667D38D3FA82}" type="slidenum">
              <a:rPr lang="en-US"/>
              <a:pPr/>
              <a:t>25</a:t>
            </a:fld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4648200" y="1524000"/>
          <a:ext cx="41910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08038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Export Trade</a:t>
            </a:r>
          </a:p>
        </p:txBody>
      </p:sp>
      <p:sp>
        <p:nvSpPr>
          <p:cNvPr id="61442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8153400" cy="556260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Over 80 years of experience in the export market - a network of established distributors for overseas markets</a:t>
            </a: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The Company’s brand well-</a:t>
            </a:r>
            <a:r>
              <a:rPr lang="en-US" sz="2000" dirty="0" err="1" smtClean="0">
                <a:ea typeface="ＭＳ Ｐゴシック" pitchFamily="34" charset="-128"/>
              </a:rPr>
              <a:t>recognised</a:t>
            </a:r>
            <a:r>
              <a:rPr lang="en-US" sz="2000" dirty="0" smtClean="0">
                <a:ea typeface="ＭＳ Ｐゴシック" pitchFamily="34" charset="-128"/>
              </a:rPr>
              <a:t> and respected in overseas markets</a:t>
            </a: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Ensuring stability in terms of marketing &amp; price maintenance by providing exclusive distribution rights to distributors, in the country of operation</a:t>
            </a:r>
          </a:p>
          <a:p>
            <a:pPr eaLnBrk="1" hangingPunct="1">
              <a:spcAft>
                <a:spcPts val="600"/>
              </a:spcAft>
            </a:pPr>
            <a:endParaRPr lang="en-US" altLang="ja-JP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ja-JP" sz="2000" dirty="0" smtClean="0">
                <a:ea typeface="ＭＳ Ｐゴシック" pitchFamily="34" charset="-128"/>
              </a:rPr>
              <a:t>Widespread reach in 50+ countries, with principal markets in West Africa and the Middle East</a:t>
            </a: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Export customers provide 1/3</a:t>
            </a:r>
            <a:r>
              <a:rPr lang="en-US" sz="2000" baseline="30000" dirty="0" smtClean="0">
                <a:ea typeface="ＭＳ Ｐゴシック" pitchFamily="34" charset="-128"/>
              </a:rPr>
              <a:t>rd</a:t>
            </a:r>
            <a:r>
              <a:rPr lang="en-US" sz="2000" dirty="0" smtClean="0">
                <a:ea typeface="ＭＳ Ｐゴシック" pitchFamily="34" charset="-128"/>
              </a:rPr>
              <a:t> of the Company’</a:t>
            </a:r>
            <a:r>
              <a:rPr lang="en-US" altLang="ja-JP" sz="2000" dirty="0" smtClean="0">
                <a:ea typeface="ＭＳ Ｐゴシック" pitchFamily="34" charset="-128"/>
              </a:rPr>
              <a:t>s total </a:t>
            </a:r>
            <a:r>
              <a:rPr lang="en-US" sz="2000" dirty="0" smtClean="0">
                <a:ea typeface="ＭＳ Ｐゴシック" pitchFamily="34" charset="-128"/>
              </a:rPr>
              <a:t>sales revenue. The top 10 customers account for 60% of total export turnover and 20% of total Company turnover</a:t>
            </a:r>
          </a:p>
          <a:p>
            <a:pPr eaLnBrk="1" hangingPunct="1">
              <a:spcAft>
                <a:spcPts val="600"/>
              </a:spcAft>
            </a:pPr>
            <a:endParaRPr lang="en-US" sz="4000" dirty="0" smtClean="0">
              <a:ea typeface="ＭＳ Ｐゴシック" pitchFamily="34" charset="-128"/>
            </a:endParaRPr>
          </a:p>
        </p:txBody>
      </p:sp>
      <p:sp>
        <p:nvSpPr>
          <p:cNvPr id="614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78A2B4-1471-452F-927F-744FFB6E6612}" type="slidenum">
              <a:rPr lang="en-US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Business Operations</a:t>
            </a:r>
          </a:p>
        </p:txBody>
      </p:sp>
      <p:sp>
        <p:nvSpPr>
          <p:cNvPr id="6246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FB25B9-17EC-4584-9903-18B665B84500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6934200" y="1066800"/>
            <a:ext cx="8153400" cy="556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731520" lvl="1" indent="-274320" eaLnBrk="1" fontAlgn="auto" hangingPunct="1">
              <a:spcBef>
                <a:spcPts val="58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/>
              <a:buChar char=""/>
            </a:pP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  <a:p>
            <a:pPr marL="731520" lvl="1" indent="-274320" eaLnBrk="1" fontAlgn="auto" hangingPunct="1">
              <a:spcBef>
                <a:spcPts val="58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000" baseline="0" dirty="0" smtClean="0">
              <a:latin typeface="+mn-lt"/>
            </a:endParaRPr>
          </a:p>
          <a:p>
            <a:pPr marL="731520" lvl="1" indent="-274320" eaLnBrk="1" fontAlgn="auto" hangingPunct="1">
              <a:spcBef>
                <a:spcPts val="58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/>
              <a:buChar char=""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55000" lnSpcReduction="20000"/>
          </a:bodyPr>
          <a:lstStyle/>
          <a:p>
            <a:pPr lvl="0">
              <a:spcAft>
                <a:spcPts val="600"/>
              </a:spcAft>
              <a:defRPr/>
            </a:pPr>
            <a:r>
              <a:rPr lang="en-US" sz="4400" dirty="0" smtClean="0">
                <a:ea typeface="ＭＳ Ｐゴシック" pitchFamily="34" charset="-128"/>
              </a:rPr>
              <a:t>Supplier and manufacturing process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Supplier Approval: Key suppliers are audited covering quality and control procedures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Raw </a:t>
            </a:r>
            <a:r>
              <a:rPr lang="en-US" sz="3200" dirty="0" smtClean="0">
                <a:ea typeface="ＭＳ Ｐゴシック" pitchFamily="34" charset="-128"/>
              </a:rPr>
              <a:t>materials and packaging components are purchased only from approved suppliers</a:t>
            </a:r>
          </a:p>
          <a:p>
            <a:pPr marL="731520" lvl="1" indent="-274320">
              <a:spcBef>
                <a:spcPts val="580"/>
              </a:spcBef>
              <a:spcAft>
                <a:spcPts val="600"/>
              </a:spcAft>
              <a:buClr>
                <a:schemeClr val="accent1"/>
              </a:buClr>
            </a:pPr>
            <a:endParaRPr lang="en-US" sz="2000" dirty="0" smtClean="0"/>
          </a:p>
          <a:p>
            <a:pPr marL="731520" lvl="1" indent="-274320">
              <a:spcBef>
                <a:spcPts val="580"/>
              </a:spcBef>
              <a:spcAft>
                <a:spcPts val="600"/>
              </a:spcAft>
              <a:buClr>
                <a:schemeClr val="accent1"/>
              </a:buClr>
            </a:pPr>
            <a:endParaRPr lang="en-US" sz="2000" dirty="0" smtClean="0"/>
          </a:p>
          <a:p>
            <a:pPr marL="731520" lvl="1" indent="-274320">
              <a:spcBef>
                <a:spcPts val="580"/>
              </a:spcBef>
              <a:spcAft>
                <a:spcPts val="600"/>
              </a:spcAft>
              <a:buClr>
                <a:schemeClr val="accent1"/>
              </a:buClr>
            </a:pPr>
            <a:endParaRPr lang="en-US" sz="2000" dirty="0" smtClean="0"/>
          </a:p>
          <a:p>
            <a:pPr lvl="0">
              <a:spcAft>
                <a:spcPts val="600"/>
              </a:spcAft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0">
              <a:spcAft>
                <a:spcPts val="600"/>
              </a:spcAft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0">
              <a:spcAft>
                <a:spcPts val="600"/>
              </a:spcAft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0">
              <a:spcAft>
                <a:spcPts val="600"/>
              </a:spcAft>
              <a:defRPr/>
            </a:pPr>
            <a:r>
              <a:rPr lang="en-US" sz="4400" dirty="0" smtClean="0">
                <a:ea typeface="ＭＳ Ｐゴシック" pitchFamily="34" charset="-128"/>
              </a:rPr>
              <a:t>Distribution 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Order carried out by company employees 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Distribution outsourced to select transport companies 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Advantages of outsourcing delivery: High degree of flexibility </a:t>
            </a:r>
            <a:r>
              <a:rPr lang="en-US" sz="3200" dirty="0" err="1" smtClean="0"/>
              <a:t>w.r.t</a:t>
            </a:r>
            <a:r>
              <a:rPr lang="en-US" sz="3200" dirty="0" smtClean="0"/>
              <a:t> size of order and improved level of service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990600" y="2438400"/>
          <a:ext cx="73914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…Business Operations</a:t>
            </a:r>
          </a:p>
        </p:txBody>
      </p:sp>
      <p:sp>
        <p:nvSpPr>
          <p:cNvPr id="63490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229600" cy="518160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400" dirty="0" smtClean="0">
                <a:ea typeface="ＭＳ Ｐゴシック" pitchFamily="34" charset="-128"/>
              </a:rPr>
              <a:t>Product development 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Product development undertaken by dedicated laboratory technicians in </a:t>
            </a:r>
            <a:r>
              <a:rPr lang="en-US" sz="2000" dirty="0" err="1" smtClean="0">
                <a:ea typeface="ＭＳ Ｐゴシック" pitchFamily="34" charset="-128"/>
              </a:rPr>
              <a:t>Widnes</a:t>
            </a:r>
            <a:r>
              <a:rPr lang="en-US" sz="2000" dirty="0" smtClean="0">
                <a:ea typeface="ＭＳ Ｐゴシック" pitchFamily="34" charset="-128"/>
              </a:rPr>
              <a:t>, Cheshire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16 products at various stages of development; 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Research undertaken includes:</a:t>
            </a:r>
          </a:p>
          <a:p>
            <a:pPr lvl="2" eaLnBrk="1" hangingPunct="1">
              <a:spcAft>
                <a:spcPts val="600"/>
              </a:spcAft>
            </a:pPr>
            <a:r>
              <a:rPr lang="en-US" altLang="ja-JP" dirty="0" smtClean="0">
                <a:ea typeface="ＭＳ Ｐゴシック" pitchFamily="34" charset="-128"/>
              </a:rPr>
              <a:t>Developing products that complement its product range</a:t>
            </a:r>
          </a:p>
          <a:p>
            <a:pPr lvl="2" eaLnBrk="1" hangingPunct="1">
              <a:spcAft>
                <a:spcPts val="600"/>
              </a:spcAft>
            </a:pPr>
            <a:r>
              <a:rPr lang="en-US" altLang="ja-JP" dirty="0" smtClean="0">
                <a:ea typeface="ＭＳ Ｐゴシック" pitchFamily="34" charset="-128"/>
              </a:rPr>
              <a:t>Formulations for similar goods already in the market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ja-JP" sz="2000" dirty="0" smtClean="0">
                <a:ea typeface="ＭＳ Ｐゴシック" pitchFamily="34" charset="-128"/>
              </a:rPr>
              <a:t>It is currently estimated that a new </a:t>
            </a:r>
            <a:r>
              <a:rPr lang="en-US" sz="2000" dirty="0" smtClean="0">
                <a:ea typeface="ＭＳ Ｐゴシック" pitchFamily="34" charset="-128"/>
              </a:rPr>
              <a:t>product takes 2 years, from the commencement of development to approval by the MHRA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We are adding basket of solid oral dosage form products &amp; soft gels apart from existing liquids &amp; ointments products under Bells.</a:t>
            </a:r>
          </a:p>
          <a:p>
            <a:pPr eaLnBrk="1" hangingPunct="1"/>
            <a:endParaRPr lang="en-US" sz="2000" dirty="0" smtClean="0">
              <a:ea typeface="ＭＳ Ｐゴシック" pitchFamily="34" charset="-128"/>
            </a:endParaRPr>
          </a:p>
        </p:txBody>
      </p:sp>
      <p:sp>
        <p:nvSpPr>
          <p:cNvPr id="6349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41EE8E-1052-4CEC-8759-550E0718E20D}" type="slidenum">
              <a:rPr lang="en-US"/>
              <a:pPr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884238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Key Attractions</a:t>
            </a:r>
          </a:p>
        </p:txBody>
      </p:sp>
      <p:sp>
        <p:nvSpPr>
          <p:cNvPr id="64514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153400" cy="518160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Well established with Excellent Reputation in the UK and the Export Markets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Strong Presence in the Own-label Product Market (40% of turnover) 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Potential to Introduce New Product Lines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Over 30% of Sales to Export Markets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Consistently Profitable with Good Prospects for Growth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38 Product </a:t>
            </a:r>
            <a:r>
              <a:rPr lang="en-US" sz="2000" dirty="0" err="1" smtClean="0">
                <a:ea typeface="ＭＳ Ｐゴシック" pitchFamily="34" charset="-128"/>
              </a:rPr>
              <a:t>Licences</a:t>
            </a: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Highly Qualified Product Development Team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Fully Approved by MHRA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Proficient and Experienced Second Tier Management and Loyal Staff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Freehold Premises with Room for Expansion</a:t>
            </a:r>
          </a:p>
          <a:p>
            <a:pPr eaLnBrk="1" hangingPunct="1"/>
            <a:endParaRPr lang="en-US" sz="2000" dirty="0" smtClean="0">
              <a:ea typeface="ＭＳ Ｐゴシック" pitchFamily="34" charset="-128"/>
            </a:endParaRPr>
          </a:p>
        </p:txBody>
      </p:sp>
      <p:sp>
        <p:nvSpPr>
          <p:cNvPr id="645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B1D2AA-C4BE-40C2-8448-7F0C5784A8E1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990600"/>
            <a:ext cx="8382000" cy="5181600"/>
          </a:xfrm>
        </p:spPr>
        <p:txBody>
          <a:bodyPr>
            <a:noAutofit/>
          </a:bodyPr>
          <a:lstStyle/>
          <a:p>
            <a:r>
              <a:rPr lang="en-US" sz="2200" dirty="0" err="1" smtClean="0"/>
              <a:t>Marksans</a:t>
            </a:r>
            <a:r>
              <a:rPr lang="en-US" sz="2200" dirty="0" smtClean="0"/>
              <a:t> straddles across key therapy areas and markets its products in both evolving and developed markets</a:t>
            </a:r>
          </a:p>
          <a:p>
            <a:r>
              <a:rPr lang="en-US" sz="2200" dirty="0" smtClean="0"/>
              <a:t>Core competencies: Formulations manufacturing and marketing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err="1" smtClean="0"/>
              <a:t>Marksans</a:t>
            </a:r>
            <a:r>
              <a:rPr lang="en-US" sz="2200" dirty="0" smtClean="0"/>
              <a:t> is focusing on drugs going off patent between 2013 and 2018</a:t>
            </a:r>
            <a:endParaRPr lang="en-US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04800"/>
            <a:ext cx="7772400" cy="731838"/>
          </a:xfrm>
        </p:spPr>
        <p:txBody>
          <a:bodyPr>
            <a:no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ea typeface="ＭＳ Ｐゴシック" pitchFamily="34" charset="-128"/>
              </a:rPr>
              <a:t>Marksans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ＭＳ Ｐゴシック" pitchFamily="34" charset="-128"/>
              </a:rPr>
              <a:t>Pharma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 Limited (MPL)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012820794"/>
              </p:ext>
            </p:extLst>
          </p:nvPr>
        </p:nvGraphicFramePr>
        <p:xfrm>
          <a:off x="609600" y="2362200"/>
          <a:ext cx="7696200" cy="274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808038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Upsides Envisaged</a:t>
            </a:r>
          </a:p>
        </p:txBody>
      </p:sp>
      <p:sp>
        <p:nvSpPr>
          <p:cNvPr id="65538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The acquisition will provide Marksans an entry into the branded product category in Europe as Bell has a vast distribution network</a:t>
            </a: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Liquid formulations exports from India is poor. Bell manufacturing facilities can be used for the production of liquid dosages to supply </a:t>
            </a:r>
            <a:r>
              <a:rPr lang="en-US" sz="2000" dirty="0" err="1" smtClean="0">
                <a:ea typeface="ＭＳ Ｐゴシック" pitchFamily="34" charset="-128"/>
              </a:rPr>
              <a:t>Marksans’s</a:t>
            </a:r>
            <a:r>
              <a:rPr lang="en-US" sz="2000" dirty="0" smtClean="0">
                <a:ea typeface="ＭＳ Ｐゴシック" pitchFamily="34" charset="-128"/>
              </a:rPr>
              <a:t> current markets</a:t>
            </a: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Synergies and cost savings can be achieved by outsourcing MHRA-approved Bell solid dosages manufacturing to </a:t>
            </a:r>
            <a:r>
              <a:rPr lang="en-US" sz="2000" dirty="0" err="1" smtClean="0">
                <a:ea typeface="ＭＳ Ｐゴシック" pitchFamily="34" charset="-128"/>
              </a:rPr>
              <a:t>Marksans</a:t>
            </a:r>
            <a:r>
              <a:rPr lang="en-US" sz="2000" dirty="0" smtClean="0">
                <a:ea typeface="ＭＳ Ｐゴシック" pitchFamily="34" charset="-128"/>
              </a:rPr>
              <a:t> formulation facilities</a:t>
            </a: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Assistance from Marksans in sourcing raw materials from India</a:t>
            </a: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Product sales across geographies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Sale of Bell products through Nova (Australia) and vice versa</a:t>
            </a:r>
          </a:p>
          <a:p>
            <a:pPr eaLnBrk="1" hangingPunct="1">
              <a:spcAft>
                <a:spcPts val="600"/>
              </a:spcAft>
            </a:pPr>
            <a:endParaRPr lang="en-US" sz="2000" dirty="0" smtClean="0">
              <a:ea typeface="ＭＳ Ｐゴシック" pitchFamily="34" charset="-128"/>
            </a:endParaRPr>
          </a:p>
        </p:txBody>
      </p:sp>
      <p:sp>
        <p:nvSpPr>
          <p:cNvPr id="6553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12369D-8246-4E46-9619-98019BC70847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57400"/>
            <a:ext cx="77724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Relonchem</a:t>
            </a:r>
            <a:r>
              <a:rPr lang="en-US" dirty="0" smtClean="0">
                <a:solidFill>
                  <a:srgbClr val="FF0000"/>
                </a:solidFill>
              </a:rPr>
              <a:t> Ltd.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5AD39-5DF7-4730-90F3-0EDF2135577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Set up in 2002 for licensing, marketing and supply of generic pharmaceutical products in the UK market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Product manufacturing done in India, ensuring a low cost of goods and a competitive position in the market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Distribution Partners: Major national distributors like AAH, </a:t>
            </a:r>
            <a:r>
              <a:rPr lang="en-US" sz="2200" dirty="0" err="1" smtClean="0">
                <a:ea typeface="ＭＳ Ｐゴシック" pitchFamily="34" charset="-128"/>
              </a:rPr>
              <a:t>Unichem</a:t>
            </a:r>
            <a:r>
              <a:rPr lang="en-US" sz="2200" dirty="0" smtClean="0">
                <a:ea typeface="ＭＳ Ｐゴシック" pitchFamily="34" charset="-128"/>
              </a:rPr>
              <a:t> and </a:t>
            </a:r>
            <a:r>
              <a:rPr lang="en-US" sz="2200" dirty="0" err="1" smtClean="0">
                <a:ea typeface="ＭＳ Ｐゴシック" pitchFamily="34" charset="-128"/>
              </a:rPr>
              <a:t>Phoenix,Lyods,Boots</a:t>
            </a:r>
            <a:r>
              <a:rPr lang="en-US" sz="2200" dirty="0" smtClean="0">
                <a:ea typeface="ＭＳ Ｐゴシック" pitchFamily="34" charset="-128"/>
              </a:rPr>
              <a:t> </a:t>
            </a:r>
            <a:r>
              <a:rPr lang="en-US" sz="2200" dirty="0" err="1" smtClean="0">
                <a:ea typeface="ＭＳ Ｐゴシック" pitchFamily="34" charset="-128"/>
              </a:rPr>
              <a:t>Almus</a:t>
            </a:r>
            <a:r>
              <a:rPr lang="en-US" sz="2200" dirty="0" smtClean="0">
                <a:ea typeface="ＭＳ Ｐゴシック" pitchFamily="34" charset="-128"/>
              </a:rPr>
              <a:t> and regional wholesalers, NHS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Primary Focus: Licensing, marketing and supply of generic pharmaceutical products to wholesalers, retailers and hospitals in the UK. 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Plans for out-licensing and providing distribution agreements to generic companies worldwide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Products encompass most of the therapeutic classes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228600"/>
            <a:ext cx="7772400" cy="838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5" name="Object 2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609850" y="1108075"/>
          <a:ext cx="4182186" cy="5216525"/>
        </p:xfrm>
        <a:graphic>
          <a:graphicData uri="http://schemas.openxmlformats.org/presentationml/2006/ole">
            <p:oleObj spid="_x0000_s69658" name="Worksheet" r:id="rId4" imgW="4559926" imgH="5687680" progId="Excel.Sheet.8">
              <p:embed/>
            </p:oleObj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304800"/>
            <a:ext cx="77724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Product Registrations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9" name="Object 2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022475" y="990600"/>
          <a:ext cx="5726014" cy="5140325"/>
        </p:xfrm>
        <a:graphic>
          <a:graphicData uri="http://schemas.openxmlformats.org/presentationml/2006/ole">
            <p:oleObj spid="_x0000_s70682" name="Worksheet" r:id="rId4" imgW="6591329" imgH="5916224" progId="Excel.Sheet.8">
              <p:embed/>
            </p:oleObj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2400" y="76200"/>
            <a:ext cx="7772400" cy="96043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…Product Registrations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14400"/>
            <a:ext cx="8229600" cy="556260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Sales and distribution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800" dirty="0" smtClean="0">
                <a:ea typeface="ＭＳ Ｐゴシック" pitchFamily="34" charset="-128"/>
              </a:rPr>
              <a:t>Sales and distribution is managed from Southport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800" dirty="0" smtClean="0">
                <a:ea typeface="ＭＳ Ｐゴシック" pitchFamily="34" charset="-128"/>
              </a:rPr>
              <a:t>Price structure is continually reviewed based on market intelligence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800" dirty="0" smtClean="0">
                <a:ea typeface="ＭＳ Ｐゴシック" pitchFamily="34" charset="-128"/>
              </a:rPr>
              <a:t>Excellent relationships with national distributors like AHH and </a:t>
            </a:r>
            <a:r>
              <a:rPr lang="en-US" sz="1800" dirty="0" err="1" smtClean="0">
                <a:ea typeface="ＭＳ Ｐゴシック" pitchFamily="34" charset="-128"/>
              </a:rPr>
              <a:t>Unichem</a:t>
            </a:r>
            <a:r>
              <a:rPr lang="en-US" sz="1800" dirty="0">
                <a:ea typeface="ＭＳ Ｐゴシック" pitchFamily="34" charset="-128"/>
              </a:rPr>
              <a:t>.</a:t>
            </a:r>
            <a:endParaRPr lang="en-US" sz="1800" dirty="0" smtClean="0">
              <a:ea typeface="ＭＳ Ｐゴシック" pitchFamily="34" charset="-128"/>
            </a:endParaRPr>
          </a:p>
          <a:p>
            <a:pPr lvl="1" eaLnBrk="1" hangingPunct="1">
              <a:spcAft>
                <a:spcPts val="0"/>
              </a:spcAft>
            </a:pPr>
            <a:r>
              <a:rPr lang="en-US" sz="1800" dirty="0" smtClean="0">
                <a:ea typeface="ＭＳ Ｐゴシック" pitchFamily="34" charset="-128"/>
              </a:rPr>
              <a:t>Balance sold through regional wholesalers like Sigma and Boots </a:t>
            </a:r>
            <a:r>
              <a:rPr lang="en-US" sz="1800" dirty="0" err="1" smtClean="0">
                <a:ea typeface="ＭＳ Ｐゴシック" pitchFamily="34" charset="-128"/>
              </a:rPr>
              <a:t>etc</a:t>
            </a:r>
            <a:r>
              <a:rPr lang="en-US" sz="1800" dirty="0" smtClean="0">
                <a:ea typeface="ＭＳ Ｐゴシック" pitchFamily="34" charset="-128"/>
              </a:rPr>
              <a:t>, with well-established networks into the retail sector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800" dirty="0" smtClean="0">
                <a:ea typeface="ＭＳ Ｐゴシック" pitchFamily="34" charset="-128"/>
              </a:rPr>
              <a:t>Products also supplied to global generic players like </a:t>
            </a:r>
            <a:r>
              <a:rPr lang="en-US" sz="1800" dirty="0" err="1" smtClean="0">
                <a:ea typeface="ＭＳ Ｐゴシック" pitchFamily="34" charset="-128"/>
              </a:rPr>
              <a:t>Actavis</a:t>
            </a:r>
            <a:endParaRPr lang="en-US" sz="18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Pricing Strategy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800" dirty="0" smtClean="0">
                <a:ea typeface="ＭＳ Ｐゴシック" pitchFamily="34" charset="-128"/>
              </a:rPr>
              <a:t>Sale price of generic products predominantly dictated by the market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800" dirty="0" smtClean="0">
                <a:ea typeface="ＭＳ Ｐゴシック" pitchFamily="34" charset="-128"/>
              </a:rPr>
              <a:t>Market trends determined through Constant communication with customers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800" dirty="0" smtClean="0">
                <a:ea typeface="ＭＳ Ｐゴシック" pitchFamily="34" charset="-128"/>
              </a:rPr>
              <a:t>Three way agreements with the API vendor and contract manufacturers to ensure a constant presence in the market and to react quickly to upturns in product pricing 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1800" dirty="0" smtClean="0">
                <a:ea typeface="ＭＳ Ｐゴシック" pitchFamily="34" charset="-128"/>
              </a:rPr>
              <a:t>For Own Label Supply (OLS),  the company provides the finished product in customers’ own livery and based on the market risk, price is determined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152400"/>
            <a:ext cx="7772400" cy="808038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Business Operations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8006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000" b="1" dirty="0" smtClean="0">
                <a:ea typeface="ＭＳ Ｐゴシック" pitchFamily="34" charset="-128"/>
              </a:rPr>
              <a:t>Marketing and Distribution: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Strong sales and marketing expertise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Supplier to major national distributors, regional distributors and global generic players in the UK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b="1" dirty="0" smtClean="0">
                <a:ea typeface="ＭＳ Ｐゴシック" pitchFamily="34" charset="-128"/>
              </a:rPr>
              <a:t> Technical and Regulatory Expertise:</a:t>
            </a:r>
          </a:p>
          <a:p>
            <a:pPr eaLnBrk="1" hangingPunct="1">
              <a:spcAft>
                <a:spcPts val="600"/>
              </a:spcAft>
              <a:buNone/>
            </a:pPr>
            <a:r>
              <a:rPr lang="en-US" sz="2000" dirty="0" smtClean="0">
                <a:ea typeface="ＭＳ Ｐゴシック" pitchFamily="34" charset="-128"/>
              </a:rPr>
              <a:t>	Highly reputable track record for attaining MHRA approval for the manufacturing facilities, complex technical transfers and registration of new developments in Europe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 </a:t>
            </a:r>
            <a:r>
              <a:rPr lang="en-US" sz="2000" b="1" dirty="0" smtClean="0">
                <a:ea typeface="ＭＳ Ｐゴシック" pitchFamily="34" charset="-128"/>
              </a:rPr>
              <a:t>Commercial Experience: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Management of lifecycle of molecule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Ability to replicate market share successes and expansion into Europe</a:t>
            </a:r>
          </a:p>
          <a:p>
            <a:pPr eaLnBrk="1" hangingPunct="1">
              <a:spcAft>
                <a:spcPts val="600"/>
              </a:spcAft>
            </a:pPr>
            <a:endParaRPr lang="en-US" sz="4000" dirty="0" smtClean="0">
              <a:ea typeface="ＭＳ Ｐゴシック" pitchFamily="34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808038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Key Attractions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000" b="1" dirty="0" smtClean="0">
                <a:ea typeface="ＭＳ Ｐゴシック" pitchFamily="34" charset="-128"/>
              </a:rPr>
              <a:t> People Resources:</a:t>
            </a:r>
          </a:p>
          <a:p>
            <a:pPr eaLnBrk="1" hangingPunct="1">
              <a:spcAft>
                <a:spcPts val="600"/>
              </a:spcAft>
              <a:buNone/>
            </a:pPr>
            <a:r>
              <a:rPr lang="en-US" sz="2000" dirty="0" smtClean="0">
                <a:ea typeface="ＭＳ Ｐゴシック" pitchFamily="34" charset="-128"/>
              </a:rPr>
              <a:t>	Excellent team, fully integrated with the Indian pharmaceutical market, </a:t>
            </a:r>
            <a:r>
              <a:rPr lang="en-US" sz="2000" dirty="0" err="1" smtClean="0">
                <a:ea typeface="ＭＳ Ｐゴシック" pitchFamily="34" charset="-128"/>
              </a:rPr>
              <a:t>optimising</a:t>
            </a:r>
            <a:r>
              <a:rPr lang="en-US" sz="2000" dirty="0" smtClean="0">
                <a:ea typeface="ＭＳ Ｐゴシック" pitchFamily="34" charset="-128"/>
              </a:rPr>
              <a:t> its management skills to source competitive services for the  regulated markets of Europe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b="1" dirty="0" smtClean="0">
                <a:ea typeface="ＭＳ Ｐゴシック" pitchFamily="34" charset="-128"/>
              </a:rPr>
              <a:t>Strong Product Portfolio and Pipeline: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The profitability of </a:t>
            </a:r>
            <a:r>
              <a:rPr lang="en-US" sz="2000" dirty="0" err="1" smtClean="0">
                <a:ea typeface="ＭＳ Ｐゴシック" pitchFamily="34" charset="-128"/>
              </a:rPr>
              <a:t>Relonchem</a:t>
            </a:r>
            <a:r>
              <a:rPr lang="en-US" sz="2000" dirty="0" smtClean="0">
                <a:ea typeface="ＭＳ Ｐゴシック" pitchFamily="34" charset="-128"/>
              </a:rPr>
              <a:t> to date is clear evidence of success in the procurement of product dossiers, distribution and sale of Pharmaceuticals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36 commercialized products; 47 granted product </a:t>
            </a:r>
            <a:r>
              <a:rPr lang="en-US" sz="2000" dirty="0" err="1" smtClean="0">
                <a:ea typeface="ＭＳ Ｐゴシック" pitchFamily="34" charset="-128"/>
              </a:rPr>
              <a:t>licences</a:t>
            </a:r>
            <a:r>
              <a:rPr lang="en-US" sz="2000" dirty="0" smtClean="0">
                <a:ea typeface="ＭＳ Ｐゴシック" pitchFamily="34" charset="-128"/>
              </a:rPr>
              <a:t>; 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 err="1" smtClean="0">
                <a:ea typeface="ＭＳ Ｐゴシック" pitchFamily="34" charset="-128"/>
              </a:rPr>
              <a:t>Relonchem</a:t>
            </a:r>
            <a:r>
              <a:rPr lang="en-US" sz="2000" dirty="0" smtClean="0">
                <a:ea typeface="ＭＳ Ｐゴシック" pitchFamily="34" charset="-128"/>
              </a:rPr>
              <a:t> has identified a range of developments in narcotic and dermatological segment</a:t>
            </a:r>
          </a:p>
          <a:p>
            <a:pPr marL="320040" lvl="1" indent="0" eaLnBrk="1" hangingPunct="1">
              <a:spcAft>
                <a:spcPts val="600"/>
              </a:spcAft>
              <a:buNone/>
            </a:pPr>
            <a:endParaRPr lang="en-US" sz="2000" dirty="0" smtClean="0">
              <a:ea typeface="ＭＳ Ｐゴシック" pitchFamily="34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228600"/>
            <a:ext cx="7772400" cy="88423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…Key Attractions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295400"/>
            <a:ext cx="8077200" cy="510540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The UK is the second-largest generics market in the European Union, accounting for 26% of the market value. </a:t>
            </a:r>
          </a:p>
          <a:p>
            <a:pPr eaLnBrk="1" hangingPunct="1">
              <a:spcAft>
                <a:spcPts val="600"/>
              </a:spcAft>
            </a:pP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UK generics market is one of the world’s largest in terms of both size and generic penetration.</a:t>
            </a:r>
          </a:p>
          <a:p>
            <a:pPr eaLnBrk="1" hangingPunct="1">
              <a:spcAft>
                <a:spcPts val="600"/>
              </a:spcAft>
            </a:pP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The acquisition will provide </a:t>
            </a:r>
            <a:r>
              <a:rPr lang="en-US" sz="2200" dirty="0" err="1" smtClean="0">
                <a:ea typeface="ＭＳ Ｐゴシック" pitchFamily="34" charset="-128"/>
              </a:rPr>
              <a:t>Marksans</a:t>
            </a:r>
            <a:r>
              <a:rPr lang="en-US" sz="2200" dirty="0" smtClean="0">
                <a:ea typeface="ＭＳ Ｐゴシック" pitchFamily="34" charset="-128"/>
              </a:rPr>
              <a:t> immediate sales and marketing front-end access to the UK generic licensing market of wholesalers, retailers and hospitals.</a:t>
            </a:r>
          </a:p>
          <a:p>
            <a:pPr eaLnBrk="1" hangingPunct="1">
              <a:spcAft>
                <a:spcPts val="600"/>
              </a:spcAft>
            </a:pP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Cost-efficiencies can be achieved by transferring </a:t>
            </a:r>
            <a:r>
              <a:rPr lang="en-US" sz="2200" dirty="0" err="1" smtClean="0">
                <a:ea typeface="ＭＳ Ｐゴシック" pitchFamily="34" charset="-128"/>
              </a:rPr>
              <a:t>Relonchem's</a:t>
            </a:r>
            <a:r>
              <a:rPr lang="en-US" sz="2200" dirty="0" smtClean="0">
                <a:ea typeface="ＭＳ Ｐゴシック" pitchFamily="34" charset="-128"/>
              </a:rPr>
              <a:t> UK manufacturing needs to </a:t>
            </a:r>
            <a:r>
              <a:rPr lang="en-US" sz="2200" dirty="0" err="1" smtClean="0">
                <a:ea typeface="ＭＳ Ｐゴシック" pitchFamily="34" charset="-128"/>
              </a:rPr>
              <a:t>Marksans</a:t>
            </a:r>
            <a:r>
              <a:rPr lang="en-US" sz="2200" dirty="0" smtClean="0">
                <a:ea typeface="ＭＳ Ｐゴシック" pitchFamily="34" charset="-128"/>
              </a:rPr>
              <a:t> India operations.</a:t>
            </a:r>
          </a:p>
          <a:p>
            <a:pPr eaLnBrk="1" hangingPunct="1"/>
            <a:endParaRPr lang="en-US" sz="2200" dirty="0" smtClean="0">
              <a:ea typeface="ＭＳ Ｐゴシック" pitchFamily="34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334962"/>
            <a:ext cx="7772400" cy="808038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Upsides Envisaged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38400"/>
            <a:ext cx="77724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Nova Pharmaceuticals Australasia Pty. Ltd.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5AD39-5DF7-4730-90F3-0EDF2135577C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8BBCDCFC-493E-4AA8-9293-96ED7C742D46}" type="slidenum">
              <a:rPr lang="en-US" sz="1000"/>
              <a:pPr algn="r" eaLnBrk="1" hangingPunct="1"/>
              <a:t>4</a:t>
            </a:fld>
            <a:endParaRPr lang="en-US" sz="1000" dirty="0"/>
          </a:p>
        </p:txBody>
      </p:sp>
      <p:sp>
        <p:nvSpPr>
          <p:cNvPr id="87043" name="Rectangle 424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381000"/>
            <a:ext cx="8229600" cy="6397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Historical Profit and Loss Account</a:t>
            </a:r>
          </a:p>
        </p:txBody>
      </p:sp>
      <p:graphicFrame>
        <p:nvGraphicFramePr>
          <p:cNvPr id="87044" name="Object 4"/>
          <p:cNvGraphicFramePr>
            <a:graphicFrameLocks noChangeAspect="1"/>
          </p:cNvGraphicFramePr>
          <p:nvPr/>
        </p:nvGraphicFramePr>
        <p:xfrm>
          <a:off x="1120962" y="1143000"/>
          <a:ext cx="6930837" cy="5486400"/>
        </p:xfrm>
        <a:graphic>
          <a:graphicData uri="http://schemas.openxmlformats.org/presentationml/2006/ole">
            <p:oleObj spid="_x0000_s87067" name="Worksheet" r:id="rId4" imgW="4657830" imgH="3724274" progId="Excel.Sheet.8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21C8-CF91-40F1-9D2D-2C9CAA074AC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502920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Nova  </a:t>
            </a:r>
            <a:r>
              <a:rPr lang="en-US" sz="2200" dirty="0" err="1" smtClean="0">
                <a:ea typeface="ＭＳ Ｐゴシック" pitchFamily="34" charset="-128"/>
              </a:rPr>
              <a:t>specialises</a:t>
            </a:r>
            <a:r>
              <a:rPr lang="en-US" sz="2200" dirty="0" smtClean="0">
                <a:ea typeface="ＭＳ Ｐゴシック" pitchFamily="34" charset="-128"/>
              </a:rPr>
              <a:t> in the research, development and marketing of high quality generic OTC pharmaceutical products to meet the ever-changing demands of the healthcare environment.</a:t>
            </a:r>
          </a:p>
          <a:p>
            <a:pPr>
              <a:spcAft>
                <a:spcPts val="600"/>
              </a:spcAft>
            </a:pPr>
            <a:endParaRPr lang="en-US" sz="2200" dirty="0" smtClean="0">
              <a:ea typeface="ＭＳ Ｐゴシック" pitchFamily="34" charset="-128"/>
            </a:endParaRPr>
          </a:p>
          <a:p>
            <a:pPr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Nova </a:t>
            </a:r>
            <a:r>
              <a:rPr lang="en-US" sz="2200" dirty="0" err="1" smtClean="0">
                <a:ea typeface="ＭＳ Ｐゴシック" pitchFamily="34" charset="-128"/>
              </a:rPr>
              <a:t>endeavours</a:t>
            </a:r>
            <a:r>
              <a:rPr lang="en-US" sz="2200" dirty="0" smtClean="0">
                <a:ea typeface="ＭＳ Ｐゴシック" pitchFamily="34" charset="-128"/>
              </a:rPr>
              <a:t> to provide premium quality products at the best possible price.</a:t>
            </a:r>
          </a:p>
          <a:p>
            <a:pPr>
              <a:spcAft>
                <a:spcPts val="600"/>
              </a:spcAft>
            </a:pPr>
            <a:endParaRPr lang="en-US" sz="2200" dirty="0" smtClean="0">
              <a:ea typeface="ＭＳ Ｐゴシック" pitchFamily="34" charset="-128"/>
            </a:endParaRPr>
          </a:p>
          <a:p>
            <a:pPr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All Nova products are in compliance with regulations of the Australian Therapeutic Goods Administration(TGA).</a:t>
            </a:r>
          </a:p>
          <a:p>
            <a:pPr>
              <a:spcAft>
                <a:spcPts val="600"/>
              </a:spcAft>
            </a:pPr>
            <a:endParaRPr lang="en-US" sz="2200" dirty="0" smtClean="0">
              <a:ea typeface="ＭＳ Ｐゴシック" pitchFamily="34" charset="-128"/>
            </a:endParaRPr>
          </a:p>
          <a:p>
            <a:pPr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Nova supplies products to the topmost retailers &amp; pharmacies in Australia, like Woolworths Ltd., Coles Mayer Ltd., </a:t>
            </a:r>
            <a:r>
              <a:rPr lang="en-US" sz="2200" dirty="0" err="1" smtClean="0">
                <a:ea typeface="ＭＳ Ｐゴシック" pitchFamily="34" charset="-128"/>
              </a:rPr>
              <a:t>Aldis</a:t>
            </a:r>
            <a:r>
              <a:rPr lang="en-US" sz="2200" dirty="0" smtClean="0">
                <a:ea typeface="ＭＳ Ｐゴシック" pitchFamily="34" charset="-128"/>
              </a:rPr>
              <a:t>, Metcash and </a:t>
            </a:r>
            <a:r>
              <a:rPr lang="en-US" sz="2200" dirty="0" err="1" smtClean="0">
                <a:ea typeface="ＭＳ Ｐゴシック" pitchFamily="34" charset="-128"/>
              </a:rPr>
              <a:t>Fauldings</a:t>
            </a:r>
            <a:r>
              <a:rPr lang="en-US" sz="2200" dirty="0" smtClean="0">
                <a:ea typeface="ＭＳ Ｐゴシック" pitchFamily="34" charset="-128"/>
              </a:rPr>
              <a:t>.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endParaRPr lang="en-US" sz="2200" dirty="0" smtClean="0">
              <a:ea typeface="ＭＳ Ｐゴシック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808038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419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Research-driven specialty pharmaceutical company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Prominent distributor: presence across leading pharmacies and major chain stores for distribution of generics and OTC products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Hold 30 MAs, and is one of the largest supplier of generics in Australasia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Robust operating margins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Rapidly expanding into key therapeutic areas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25 products awaiting TGA approvals</a:t>
            </a:r>
            <a:endParaRPr lang="en-US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334962"/>
            <a:ext cx="7772400" cy="88423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Key Attractions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219200"/>
            <a:ext cx="8077200" cy="4800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The acquisition will provide </a:t>
            </a:r>
            <a:r>
              <a:rPr lang="en-US" sz="2200" dirty="0" err="1" smtClean="0">
                <a:ea typeface="ＭＳ Ｐゴシック" pitchFamily="34" charset="-128"/>
              </a:rPr>
              <a:t>Marksans</a:t>
            </a:r>
            <a:r>
              <a:rPr lang="en-US" sz="2200" dirty="0" smtClean="0">
                <a:ea typeface="ＭＳ Ｐゴシック" pitchFamily="34" charset="-128"/>
              </a:rPr>
              <a:t> opportunity to differentiate from competitors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endParaRPr lang="en-US" sz="2200" dirty="0" smtClean="0">
              <a:ea typeface="ＭＳ Ｐゴシック" pitchFamily="34" charset="-128"/>
            </a:endParaRPr>
          </a:p>
          <a:p>
            <a:pPr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Expansion of presence &amp; activities to New Zealand &amp; Asia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endParaRPr lang="en-US" sz="2200" dirty="0" smtClean="0">
              <a:ea typeface="ＭＳ Ｐゴシック" pitchFamily="34" charset="-128"/>
            </a:endParaRPr>
          </a:p>
          <a:p>
            <a:pPr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Partnering for in- or out-licensing, collaborative R&amp;D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endParaRPr lang="en-US" sz="2200" dirty="0" smtClean="0">
              <a:ea typeface="ＭＳ Ｐゴシック" pitchFamily="34" charset="-128"/>
            </a:endParaRPr>
          </a:p>
          <a:p>
            <a:pPr>
              <a:spcAft>
                <a:spcPts val="600"/>
              </a:spcAft>
            </a:pPr>
            <a:r>
              <a:rPr lang="en-US" sz="2200" dirty="0" smtClean="0">
                <a:ea typeface="ＭＳ Ｐゴシック" pitchFamily="34" charset="-128"/>
              </a:rPr>
              <a:t>Strategic product development alliances with key customers</a:t>
            </a:r>
          </a:p>
          <a:p>
            <a:pPr>
              <a:spcAft>
                <a:spcPts val="600"/>
              </a:spcAft>
            </a:pPr>
            <a:endParaRPr lang="en-US" sz="2200" dirty="0" smtClean="0">
              <a:ea typeface="ＭＳ Ｐゴシック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7772400" cy="808038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Upsides Envisaged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74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5AD39-5DF7-4730-90F3-0EDF2135577C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A7251D86-641F-467A-9590-995B95539FDC}" type="slidenum">
              <a:rPr lang="en-US" sz="1000"/>
              <a:pPr algn="r" eaLnBrk="1" hangingPunct="1"/>
              <a:t>5</a:t>
            </a:fld>
            <a:endParaRPr lang="en-US" sz="1000" dirty="0"/>
          </a:p>
        </p:txBody>
      </p:sp>
      <p:sp>
        <p:nvSpPr>
          <p:cNvPr id="88067" name="Rectangle 38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122238"/>
            <a:ext cx="8229600" cy="71596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Historical Balance Sheet</a:t>
            </a:r>
          </a:p>
        </p:txBody>
      </p:sp>
      <p:graphicFrame>
        <p:nvGraphicFramePr>
          <p:cNvPr id="88068" name="Object 4"/>
          <p:cNvGraphicFramePr>
            <a:graphicFrameLocks noChangeAspect="1"/>
          </p:cNvGraphicFramePr>
          <p:nvPr/>
        </p:nvGraphicFramePr>
        <p:xfrm>
          <a:off x="990600" y="838200"/>
          <a:ext cx="7162800" cy="5715000"/>
        </p:xfrm>
        <a:graphic>
          <a:graphicData uri="http://schemas.openxmlformats.org/presentationml/2006/ole">
            <p:oleObj spid="_x0000_s88091" name="Worksheet" r:id="rId4" imgW="4591154" imgH="5943667" progId="Excel.Sheet.8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21C8-CF91-40F1-9D2D-2C9CAA074AC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 idx="4294967295"/>
          </p:nvPr>
        </p:nvSpPr>
        <p:spPr>
          <a:xfrm>
            <a:off x="228600" y="381000"/>
            <a:ext cx="7924800" cy="68580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Shareholding Pattern	</a:t>
            </a:r>
          </a:p>
        </p:txBody>
      </p:sp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914400" y="1377950"/>
          <a:ext cx="4791075" cy="1801813"/>
        </p:xfrm>
        <a:graphic>
          <a:graphicData uri="http://schemas.openxmlformats.org/presentationml/2006/ole">
            <p:oleObj spid="_x0000_s86043" name="Worksheet" r:id="rId4" imgW="3095682" imgH="1181229" progId="Excel.Sheet.8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21C8-CF91-40F1-9D2D-2C9CAA074AC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2296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The Promoters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382000" cy="12192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The Company was established by Mr. Mark </a:t>
            </a:r>
            <a:r>
              <a:rPr lang="en-US" sz="2000" dirty="0" err="1" smtClean="0">
                <a:ea typeface="ＭＳ Ｐゴシック" pitchFamily="34" charset="-128"/>
              </a:rPr>
              <a:t>Saldanha</a:t>
            </a:r>
            <a:r>
              <a:rPr lang="en-US" sz="2000" dirty="0" smtClean="0">
                <a:ea typeface="ＭＳ Ｐゴシック" pitchFamily="34" charset="-128"/>
              </a:rPr>
              <a:t>, a first generation entrepreneur, with the vision to develop a global pharmaceutical company. 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MPL is rapidly progressing  and expanding under his dynamic leadership.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362200" y="2774890"/>
            <a:ext cx="6172200" cy="2057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</p:spPr>
        <p:txBody>
          <a:bodyPr lIns="72000" tIns="72000" rIns="72000" bIns="72000" anchor="ctr"/>
          <a:lstStyle/>
          <a:p>
            <a:pPr marL="190500" indent="-190500">
              <a:spcBef>
                <a:spcPct val="20000"/>
              </a:spcBef>
              <a:spcAft>
                <a:spcPts val="600"/>
              </a:spcAft>
            </a:pPr>
            <a:r>
              <a:rPr lang="en-US" dirty="0" smtClean="0">
                <a:latin typeface="+mn-lt"/>
              </a:rPr>
              <a:t>Mr. </a:t>
            </a:r>
            <a:r>
              <a:rPr lang="en-US" dirty="0" err="1" smtClean="0">
                <a:latin typeface="+mn-lt"/>
              </a:rPr>
              <a:t>Saldanha</a:t>
            </a:r>
            <a:r>
              <a:rPr lang="en-US" dirty="0" smtClean="0">
                <a:latin typeface="+mn-lt"/>
              </a:rPr>
              <a:t> has more than two decades of experience in production, marketing and finance functions of the company, and is well versed with overall management of the company.</a:t>
            </a:r>
          </a:p>
          <a:p>
            <a:pPr marL="190500" indent="-190500">
              <a:spcBef>
                <a:spcPct val="20000"/>
              </a:spcBef>
              <a:spcAft>
                <a:spcPts val="600"/>
              </a:spcAft>
            </a:pPr>
            <a:r>
              <a:rPr lang="en-US" dirty="0" smtClean="0">
                <a:latin typeface="+mn-lt"/>
              </a:rPr>
              <a:t>Before  promoting this venture, Mr. Mark </a:t>
            </a:r>
            <a:r>
              <a:rPr lang="en-US" dirty="0" err="1" smtClean="0">
                <a:latin typeface="+mn-lt"/>
              </a:rPr>
              <a:t>Saldanha</a:t>
            </a:r>
            <a:r>
              <a:rPr lang="en-US" dirty="0" smtClean="0">
                <a:latin typeface="+mn-lt"/>
              </a:rPr>
              <a:t> held the position of whole time Director at </a:t>
            </a:r>
            <a:r>
              <a:rPr lang="en-US" dirty="0" err="1" smtClean="0">
                <a:latin typeface="+mn-lt"/>
              </a:rPr>
              <a:t>Glenmark</a:t>
            </a:r>
            <a:r>
              <a:rPr lang="en-US" dirty="0" smtClean="0">
                <a:latin typeface="+mn-lt"/>
              </a:rPr>
              <a:t> Pharmaceuticals Ltd</a:t>
            </a:r>
            <a:r>
              <a:rPr lang="en-US" smtClean="0">
                <a:latin typeface="+mn-lt"/>
              </a:rPr>
              <a:t>. </a:t>
            </a:r>
            <a:endParaRPr lang="en-US" dirty="0" smtClean="0">
              <a:latin typeface="+mn-lt"/>
            </a:endParaRPr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698690"/>
            <a:ext cx="161925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04800" y="4679890"/>
            <a:ext cx="22812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dirty="0">
                <a:latin typeface="Book Antiqua" pitchFamily="18" charset="0"/>
              </a:rPr>
              <a:t>Mark </a:t>
            </a:r>
            <a:r>
              <a:rPr lang="en-US" sz="2000" b="1" dirty="0" err="1">
                <a:latin typeface="Book Antiqua" pitchFamily="18" charset="0"/>
              </a:rPr>
              <a:t>Saldanha</a:t>
            </a:r>
            <a:r>
              <a:rPr lang="en-US" b="1" dirty="0">
                <a:latin typeface="Book Antiqua" pitchFamily="18" charset="0"/>
              </a:rPr>
              <a:t>  </a:t>
            </a:r>
            <a:br>
              <a:rPr lang="en-US" b="1" dirty="0">
                <a:latin typeface="Book Antiqua" pitchFamily="18" charset="0"/>
              </a:rPr>
            </a:br>
            <a:r>
              <a:rPr lang="en-US" sz="1400" dirty="0">
                <a:latin typeface="Book Antiqua" pitchFamily="18" charset="0"/>
              </a:rPr>
              <a:t>Managing Director &amp; CEO</a:t>
            </a:r>
            <a:endParaRPr lang="en-GB" sz="1400" dirty="0">
              <a:latin typeface="Book Antiqua" pitchFamily="18" charset="0"/>
            </a:endParaRP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762000" y="5391090"/>
            <a:ext cx="67407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 dirty="0">
                <a:latin typeface="+mn-lt"/>
              </a:rPr>
              <a:t>The Promoter is currently engaged in the Pharmaceutical business only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38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 smtClean="0">
                <a:solidFill>
                  <a:srgbClr val="FF0000"/>
                </a:solidFill>
                <a:ea typeface="ＭＳ Ｐゴシック" pitchFamily="34" charset="-128"/>
              </a:rPr>
              <a:t>State-of-the-Art Manufacturing Facilities</a:t>
            </a:r>
          </a:p>
        </p:txBody>
      </p:sp>
      <p:pic>
        <p:nvPicPr>
          <p:cNvPr id="24579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1000" y="990600"/>
            <a:ext cx="8229600" cy="1374775"/>
          </a:xfrm>
          <a:noFill/>
        </p:spPr>
      </p:pic>
      <p:sp>
        <p:nvSpPr>
          <p:cNvPr id="24591" name="Rectangle 19"/>
          <p:cNvSpPr>
            <a:spLocks noChangeArrowheads="1"/>
          </p:cNvSpPr>
          <p:nvPr/>
        </p:nvSpPr>
        <p:spPr bwMode="auto">
          <a:xfrm rot="-5400000">
            <a:off x="53975" y="4899025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600" b="1">
                <a:solidFill>
                  <a:schemeClr val="bg1"/>
                </a:solidFill>
                <a:latin typeface="Trebuchet MS" pitchFamily="34" charset="0"/>
              </a:rPr>
              <a:t>Accredited</a:t>
            </a:r>
            <a:r>
              <a:rPr lang="en-US" sz="1600">
                <a:solidFill>
                  <a:schemeClr val="bg1"/>
                </a:solidFill>
                <a:latin typeface="Trebuchet MS" pitchFamily="34" charset="0"/>
              </a:rPr>
              <a:t> by</a:t>
            </a:r>
          </a:p>
        </p:txBody>
      </p:sp>
      <p:sp>
        <p:nvSpPr>
          <p:cNvPr id="24592" name="AutoShape 20"/>
          <p:cNvSpPr>
            <a:spLocks noChangeArrowheads="1"/>
          </p:cNvSpPr>
          <p:nvPr/>
        </p:nvSpPr>
        <p:spPr bwMode="auto">
          <a:xfrm rot="16200000">
            <a:off x="1836061" y="3360066"/>
            <a:ext cx="442674" cy="2743194"/>
          </a:xfrm>
          <a:prstGeom prst="roundRect">
            <a:avLst>
              <a:gd name="adj" fmla="val 17694"/>
            </a:avLst>
          </a:prstGeom>
          <a:solidFill>
            <a:schemeClr val="bg2"/>
          </a:solidFill>
          <a:ln w="9525">
            <a:solidFill>
              <a:srgbClr val="0099FF"/>
            </a:solidFill>
            <a:round/>
            <a:headEnd/>
            <a:tailEnd/>
          </a:ln>
        </p:spPr>
        <p:txBody>
          <a:bodyPr vert="eaVert" wrap="square" anchor="ctr">
            <a:spAutoFit/>
          </a:bodyPr>
          <a:lstStyle/>
          <a:p>
            <a:pPr algn="ctr" eaLnBrk="1" hangingPunct="1"/>
            <a:r>
              <a:rPr lang="en-US" sz="1400" dirty="0"/>
              <a:t>Accredited </a:t>
            </a:r>
            <a:r>
              <a:rPr lang="en-US" sz="1400" dirty="0" smtClean="0"/>
              <a:t>&amp; Approved by</a:t>
            </a:r>
            <a:endParaRPr lang="en-US" sz="14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685800" y="4953000"/>
            <a:ext cx="6477000" cy="1524000"/>
            <a:chOff x="1600200" y="4343400"/>
            <a:chExt cx="6781800" cy="2227263"/>
          </a:xfrm>
        </p:grpSpPr>
        <p:sp>
          <p:nvSpPr>
            <p:cNvPr id="24586" name="AutoShape 14"/>
            <p:cNvSpPr>
              <a:spLocks noChangeArrowheads="1"/>
            </p:cNvSpPr>
            <p:nvPr/>
          </p:nvSpPr>
          <p:spPr bwMode="auto">
            <a:xfrm>
              <a:off x="1600200" y="4343400"/>
              <a:ext cx="6781800" cy="2227263"/>
            </a:xfrm>
            <a:prstGeom prst="roundRect">
              <a:avLst>
                <a:gd name="adj" fmla="val 4991"/>
              </a:avLst>
            </a:prstGeom>
            <a:solidFill>
              <a:schemeClr val="bg1"/>
            </a:solidFill>
            <a:ln w="9525">
              <a:solidFill>
                <a:srgbClr val="00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4588" name="Picture 16"/>
            <p:cNvPicPr>
              <a:picLocks noChangeAspect="1" noChangeArrowheads="1"/>
            </p:cNvPicPr>
            <p:nvPr/>
          </p:nvPicPr>
          <p:blipFill>
            <a:blip r:embed="rId4"/>
            <a:srcRect l="15056" r="15684"/>
            <a:stretch>
              <a:fillRect/>
            </a:stretch>
          </p:blipFill>
          <p:spPr bwMode="auto">
            <a:xfrm>
              <a:off x="4495800" y="5334000"/>
              <a:ext cx="1752600" cy="1069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0" name="Picture 18" descr="logo_tga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248400" y="4419600"/>
              <a:ext cx="1866900" cy="1958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4145" name="Picture 1" descr="D:\Shilpiya\Marksans Pharma\Images\Brazilian ANVISA.png"/>
            <p:cNvPicPr>
              <a:picLocks noChangeAspect="1" noChangeArrowheads="1"/>
            </p:cNvPicPr>
            <p:nvPr/>
          </p:nvPicPr>
          <p:blipFill>
            <a:blip r:embed="rId6"/>
            <a:srcRect r="4947"/>
            <a:stretch>
              <a:fillRect/>
            </a:stretch>
          </p:blipFill>
          <p:spPr bwMode="auto">
            <a:xfrm>
              <a:off x="2362200" y="4495800"/>
              <a:ext cx="3048000" cy="762000"/>
            </a:xfrm>
            <a:prstGeom prst="rect">
              <a:avLst/>
            </a:prstGeom>
            <a:noFill/>
          </p:spPr>
        </p:pic>
        <p:pic>
          <p:nvPicPr>
            <p:cNvPr id="134147" name="Picture 3" descr="http://www.appian.com/blog/wp-content/uploads/2010/10/fda_logo.jp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828800" y="5334000"/>
              <a:ext cx="2743200" cy="1085850"/>
            </a:xfrm>
            <a:prstGeom prst="rect">
              <a:avLst/>
            </a:prstGeom>
            <a:noFill/>
          </p:spPr>
        </p:pic>
      </p:grpSp>
      <p:pic>
        <p:nvPicPr>
          <p:cNvPr id="134148" name="Picture 4" descr="D:\Shilpiya\Marksans Pharma\Images\contact-header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05400" y="2514600"/>
            <a:ext cx="3438525" cy="1828800"/>
          </a:xfrm>
          <a:prstGeom prst="rect">
            <a:avLst/>
          </a:prstGeom>
          <a:noFill/>
        </p:spPr>
      </p:pic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81000" y="2514600"/>
            <a:ext cx="4572000" cy="1676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Marksans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Goa Manufacturing Facility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–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one of the largest in Asia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for soft gelatin capsules and tablets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Multi-purpose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UK MHRA </a:t>
            </a:r>
            <a:r>
              <a:rPr kumimoji="0" lang="en-US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licenced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 facility at Southport UK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382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Manufacturing Facilities–Goa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52425" y="1066800"/>
            <a:ext cx="8512175" cy="55626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ea typeface="ＭＳ Ｐゴシック" pitchFamily="34" charset="-128"/>
              </a:rPr>
              <a:t>International Standards adhering to Stringent Quality Norms 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ea typeface="ＭＳ Ｐゴシック" pitchFamily="34" charset="-128"/>
              </a:rPr>
              <a:t>World Class Manufacturing Capabilities catering to Formulations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ea typeface="ＭＳ Ｐゴシック" pitchFamily="34" charset="-128"/>
              </a:rPr>
              <a:t>Key Features: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18,000 sq. ft with Scalable Capacity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100% EOU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USFDA , UK MHRA, Australian TGA approved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One of the Largest Manufacturing Facility in Asia for soft gelatin capsules and tablets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Fully Automated Packing Operations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>
                <a:ea typeface="ＭＳ Ｐゴシック" pitchFamily="34" charset="-128"/>
              </a:rPr>
              <a:t>R&amp;D centre with three divisions :DSIR approved</a:t>
            </a:r>
          </a:p>
          <a:p>
            <a:pPr lvl="2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ea typeface="ＭＳ Ｐゴシック" pitchFamily="34" charset="-128"/>
              </a:rPr>
              <a:t>Formulation Development</a:t>
            </a:r>
          </a:p>
          <a:p>
            <a:pPr lvl="2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ea typeface="ＭＳ Ｐゴシック" pitchFamily="34" charset="-128"/>
              </a:rPr>
              <a:t>Devising Analytical Methods</a:t>
            </a:r>
          </a:p>
          <a:p>
            <a:pPr lvl="2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ea typeface="ＭＳ Ｐゴシック" pitchFamily="34" charset="-128"/>
              </a:rPr>
              <a:t>Conducting Stability Studies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A300A-118E-4681-B413-5ADC7C4A9E4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4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1601</TotalTime>
  <Words>2129</Words>
  <Application>Microsoft Macintosh PowerPoint</Application>
  <PresentationFormat>On-screen Show (4:3)</PresentationFormat>
  <Paragraphs>393</Paragraphs>
  <Slides>43</Slides>
  <Notes>43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Equity</vt:lpstr>
      <vt:lpstr>Worksheet</vt:lpstr>
      <vt:lpstr>Slide 1</vt:lpstr>
      <vt:lpstr>Company Overview</vt:lpstr>
      <vt:lpstr>Marksans Pharma Limited (MPL)</vt:lpstr>
      <vt:lpstr>Historical Profit and Loss Account</vt:lpstr>
      <vt:lpstr>Historical Balance Sheet</vt:lpstr>
      <vt:lpstr>Shareholding Pattern </vt:lpstr>
      <vt:lpstr>The Promoters</vt:lpstr>
      <vt:lpstr>State-of-the-Art Manufacturing Facilities</vt:lpstr>
      <vt:lpstr>Manufacturing Facilities–Goa</vt:lpstr>
      <vt:lpstr>Product Portfolio</vt:lpstr>
      <vt:lpstr>Strengths</vt:lpstr>
      <vt:lpstr>Strategy &amp; Growth Initiatives</vt:lpstr>
      <vt:lpstr>Growth Strategy</vt:lpstr>
      <vt:lpstr>Slide 14</vt:lpstr>
      <vt:lpstr>Slide 15</vt:lpstr>
      <vt:lpstr>Key Growth Drivers</vt:lpstr>
      <vt:lpstr>US Market – Post Patent Product Launch Strategy</vt:lpstr>
      <vt:lpstr>   </vt:lpstr>
      <vt:lpstr>Emerging Markets – Current Status and Strategies</vt:lpstr>
      <vt:lpstr>Subsidiaries </vt:lpstr>
      <vt:lpstr>Marksans Pharma UK Ltd</vt:lpstr>
      <vt:lpstr>Introduction </vt:lpstr>
      <vt:lpstr>        Bell, Sons and Co (Druggists) Ltd. </vt:lpstr>
      <vt:lpstr>Introduction </vt:lpstr>
      <vt:lpstr>Products</vt:lpstr>
      <vt:lpstr>Export Trade</vt:lpstr>
      <vt:lpstr>Business Operations</vt:lpstr>
      <vt:lpstr>…Business Operations</vt:lpstr>
      <vt:lpstr>Key Attractions</vt:lpstr>
      <vt:lpstr>Upsides Envisaged</vt:lpstr>
      <vt:lpstr>Relonchem Ltd.</vt:lpstr>
      <vt:lpstr>Introduction </vt:lpstr>
      <vt:lpstr>Product Registrations</vt:lpstr>
      <vt:lpstr>…Product Registrations</vt:lpstr>
      <vt:lpstr>Business Operations</vt:lpstr>
      <vt:lpstr>Key Attractions</vt:lpstr>
      <vt:lpstr>…Key Attractions</vt:lpstr>
      <vt:lpstr>Upsides Envisaged</vt:lpstr>
      <vt:lpstr>Nova Pharmaceuticals Australasia Pty. Ltd.</vt:lpstr>
      <vt:lpstr>Introduction </vt:lpstr>
      <vt:lpstr>Key Attractions</vt:lpstr>
      <vt:lpstr>Upsides Envisaged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ritesh</dc:creator>
  <cp:lastModifiedBy>javed</cp:lastModifiedBy>
  <cp:revision>491</cp:revision>
  <dcterms:created xsi:type="dcterms:W3CDTF">2009-04-17T09:21:21Z</dcterms:created>
  <dcterms:modified xsi:type="dcterms:W3CDTF">2013-09-23T05:52:41Z</dcterms:modified>
</cp:coreProperties>
</file>